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sdx" ContentType="application/vnd.ms-visio.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61" r:id="rId4"/>
    <p:sldId id="260" r:id="rId5"/>
    <p:sldId id="266" r:id="rId6"/>
    <p:sldId id="267" r:id="rId7"/>
    <p:sldId id="278" r:id="rId8"/>
    <p:sldId id="268" r:id="rId9"/>
    <p:sldId id="269" r:id="rId10"/>
    <p:sldId id="262" r:id="rId11"/>
    <p:sldId id="263" r:id="rId12"/>
    <p:sldId id="273" r:id="rId13"/>
    <p:sldId id="265" r:id="rId14"/>
    <p:sldId id="271" r:id="rId15"/>
    <p:sldId id="272" r:id="rId16"/>
    <p:sldId id="270" r:id="rId17"/>
    <p:sldId id="276" r:id="rId18"/>
    <p:sldId id="277" r:id="rId19"/>
    <p:sldId id="264"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99"/>
    <a:srgbClr val="E696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22" autoAdjust="0"/>
    <p:restoredTop sz="94660"/>
  </p:normalViewPr>
  <p:slideViewPr>
    <p:cSldViewPr snapToGrid="0">
      <p:cViewPr varScale="1">
        <p:scale>
          <a:sx n="112" d="100"/>
          <a:sy n="112" d="100"/>
        </p:scale>
        <p:origin x="9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image1.png>
</file>

<file path=ppt/media/image10.jpg>
</file>

<file path=ppt/media/image11.png>
</file>

<file path=ppt/media/image12.jpg>
</file>

<file path=ppt/media/image13.png>
</file>

<file path=ppt/media/image14.png>
</file>

<file path=ppt/media/image15.png>
</file>

<file path=ppt/media/image18.png>
</file>

<file path=ppt/media/image19.png>
</file>

<file path=ppt/media/image2.png>
</file>

<file path=ppt/media/image20.svg>
</file>

<file path=ppt/media/image21.jpg>
</file>

<file path=ppt/media/image22.png>
</file>

<file path=ppt/media/image23.png>
</file>

<file path=ppt/media/image24.png>
</file>

<file path=ppt/media/image25.png>
</file>

<file path=ppt/media/image26.svg>
</file>

<file path=ppt/media/image27.jpg>
</file>

<file path=ppt/media/image29.png>
</file>

<file path=ppt/media/image3.png>
</file>

<file path=ppt/media/image4.png>
</file>

<file path=ppt/media/image5.svg>
</file>

<file path=ppt/media/image6.jp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68D3F5-60BA-45F8-93C6-4E66D55A2D52}" type="datetimeFigureOut">
              <a:rPr lang="zh-CN" altLang="en-US" smtClean="0"/>
              <a:t>2023/5/26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2DCF58-E5A7-49A6-9B18-DA088C5164E5}" type="slidenum">
              <a:rPr lang="zh-CN" altLang="en-US" smtClean="0"/>
              <a:t>‹#›</a:t>
            </a:fld>
            <a:endParaRPr lang="zh-CN" altLang="en-US"/>
          </a:p>
        </p:txBody>
      </p:sp>
    </p:spTree>
    <p:extLst>
      <p:ext uri="{BB962C8B-B14F-4D97-AF65-F5344CB8AC3E}">
        <p14:creationId xmlns:p14="http://schemas.microsoft.com/office/powerpoint/2010/main" val="3506991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2DCF58-E5A7-49A6-9B18-DA088C5164E5}" type="slidenum">
              <a:rPr lang="zh-CN" altLang="en-US" smtClean="0"/>
              <a:t>1</a:t>
            </a:fld>
            <a:endParaRPr lang="zh-CN" altLang="en-US"/>
          </a:p>
        </p:txBody>
      </p:sp>
    </p:spTree>
    <p:extLst>
      <p:ext uri="{BB962C8B-B14F-4D97-AF65-F5344CB8AC3E}">
        <p14:creationId xmlns:p14="http://schemas.microsoft.com/office/powerpoint/2010/main" val="2059104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2DCF58-E5A7-49A6-9B18-DA088C5164E5}" type="slidenum">
              <a:rPr lang="zh-CN" altLang="en-US" smtClean="0"/>
              <a:t>7</a:t>
            </a:fld>
            <a:endParaRPr lang="zh-CN" altLang="en-US"/>
          </a:p>
        </p:txBody>
      </p:sp>
    </p:spTree>
    <p:extLst>
      <p:ext uri="{BB962C8B-B14F-4D97-AF65-F5344CB8AC3E}">
        <p14:creationId xmlns:p14="http://schemas.microsoft.com/office/powerpoint/2010/main" val="4106746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2DCF58-E5A7-49A6-9B18-DA088C5164E5}" type="slidenum">
              <a:rPr lang="zh-CN" altLang="en-US" smtClean="0"/>
              <a:t>9</a:t>
            </a:fld>
            <a:endParaRPr lang="zh-CN" altLang="en-US"/>
          </a:p>
        </p:txBody>
      </p:sp>
    </p:spTree>
    <p:extLst>
      <p:ext uri="{BB962C8B-B14F-4D97-AF65-F5344CB8AC3E}">
        <p14:creationId xmlns:p14="http://schemas.microsoft.com/office/powerpoint/2010/main" val="19861468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2DCF58-E5A7-49A6-9B18-DA088C5164E5}" type="slidenum">
              <a:rPr lang="zh-CN" altLang="en-US" smtClean="0"/>
              <a:t>18</a:t>
            </a:fld>
            <a:endParaRPr lang="zh-CN" altLang="en-US"/>
          </a:p>
        </p:txBody>
      </p:sp>
    </p:spTree>
    <p:extLst>
      <p:ext uri="{BB962C8B-B14F-4D97-AF65-F5344CB8AC3E}">
        <p14:creationId xmlns:p14="http://schemas.microsoft.com/office/powerpoint/2010/main" val="2213248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EC2EF-8618-48A4-83AD-07D0BC72933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219FFFE-B110-4E9B-8260-3CB7FA2DAD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7EB4A9EC-B8CD-443B-9CFF-8824D2C2285C}"/>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5" name="页脚占位符 4">
            <a:extLst>
              <a:ext uri="{FF2B5EF4-FFF2-40B4-BE49-F238E27FC236}">
                <a16:creationId xmlns:a16="http://schemas.microsoft.com/office/drawing/2014/main" id="{9FDF557D-E7EB-4162-AA16-E55C73B65B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D5AFB04-2DB7-4239-B3D1-F3416CFDAF4C}"/>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171389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7CB4AD-07B6-4E2B-8382-52689A54B2F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D3198D5-26B8-4214-A536-E2D7F5802AB5}"/>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7B581B7-F533-4560-83C3-DEFB4C641EFA}"/>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5" name="页脚占位符 4">
            <a:extLst>
              <a:ext uri="{FF2B5EF4-FFF2-40B4-BE49-F238E27FC236}">
                <a16:creationId xmlns:a16="http://schemas.microsoft.com/office/drawing/2014/main" id="{E10DB2D4-4CC6-4ED2-B47D-487B9CE387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6C5D891-4877-4254-BB52-D4E83061FB0B}"/>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1759621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1024340-22AE-4E4D-B553-B90A0DCBB29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617BC20-2CD6-4BF5-B67A-EB53EBA7511C}"/>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358081B-02C9-4465-A7C8-0A1C167A9AE4}"/>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5" name="页脚占位符 4">
            <a:extLst>
              <a:ext uri="{FF2B5EF4-FFF2-40B4-BE49-F238E27FC236}">
                <a16:creationId xmlns:a16="http://schemas.microsoft.com/office/drawing/2014/main" id="{F9675A1D-FBCC-40CA-A2BC-AB7121EE1F3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4EC1E8F-E20D-4E48-BA34-4267BF010735}"/>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347844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6F7AA2-BD69-486A-9F7F-20DFCC38C2B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B56933C-9733-4348-A1ED-8D551026BFE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205C009-6A26-4F62-A1FB-6A5C5C475BED}"/>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5" name="页脚占位符 4">
            <a:extLst>
              <a:ext uri="{FF2B5EF4-FFF2-40B4-BE49-F238E27FC236}">
                <a16:creationId xmlns:a16="http://schemas.microsoft.com/office/drawing/2014/main" id="{91CDF743-A6EE-443A-BE52-AC95458C288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109B471-2221-480A-AA25-5ED78B1BCBB0}"/>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918856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ED0427-54F7-4664-BBBA-30429934391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E191338-AAE2-44E8-BA33-7A5FBB510D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FEA3F70-D5FA-47FD-8F3E-A051EAFC9EC4}"/>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5" name="页脚占位符 4">
            <a:extLst>
              <a:ext uri="{FF2B5EF4-FFF2-40B4-BE49-F238E27FC236}">
                <a16:creationId xmlns:a16="http://schemas.microsoft.com/office/drawing/2014/main" id="{68D99179-A1EF-4016-B342-E75606B9A17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E26E140-784C-429B-8AEB-30E1C6EA57C2}"/>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589336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BE677F-CFDC-4DB2-910A-6B0DE2BFA19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0177787-2D9E-4B75-9C12-2F3E582CBE9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B619BEA-99DD-47A1-9784-832405F0B53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FCF9B706-3958-49D9-9D4C-369723803D08}"/>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6" name="页脚占位符 5">
            <a:extLst>
              <a:ext uri="{FF2B5EF4-FFF2-40B4-BE49-F238E27FC236}">
                <a16:creationId xmlns:a16="http://schemas.microsoft.com/office/drawing/2014/main" id="{1B9D8AAE-E723-4F70-B041-1D7F2072857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F68011B-3E81-41D2-BDE6-325D24619321}"/>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3067066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F610CA-F084-4494-A8B7-529A325F924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F00F6E2-7419-4762-869B-DDD2AF897F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3A2A299-6F36-422A-BE66-77311721BB3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D311713B-7190-431A-BEDF-127AA36082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86C4E015-53F4-4B6C-8069-A740218A2C0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D41CD8F-46D9-43CE-8E27-464A4B8DDF72}"/>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8" name="页脚占位符 7">
            <a:extLst>
              <a:ext uri="{FF2B5EF4-FFF2-40B4-BE49-F238E27FC236}">
                <a16:creationId xmlns:a16="http://schemas.microsoft.com/office/drawing/2014/main" id="{269CD1FA-EC0C-4A3B-ACC5-5C02B12B5B7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EFFBE0A-9075-4C0B-A182-B2AB9E9E449D}"/>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732589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F6A543-A2A8-49FA-94BE-818F9B5BAEA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1C74D57-2BCF-429A-8E23-F43BD115863E}"/>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4" name="页脚占位符 3">
            <a:extLst>
              <a:ext uri="{FF2B5EF4-FFF2-40B4-BE49-F238E27FC236}">
                <a16:creationId xmlns:a16="http://schemas.microsoft.com/office/drawing/2014/main" id="{79A0AA01-AE65-422E-935B-4B09AE2CAF2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8602CC2-0E2F-4BF1-8C5C-22DD00FE565C}"/>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28479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A579316-C4B7-4886-81D6-CDB140BDD8F4}"/>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3" name="页脚占位符 2">
            <a:extLst>
              <a:ext uri="{FF2B5EF4-FFF2-40B4-BE49-F238E27FC236}">
                <a16:creationId xmlns:a16="http://schemas.microsoft.com/office/drawing/2014/main" id="{4FD9E33D-D5BF-4499-8636-07B2E6E6472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0158519-2445-465F-9F91-8EC63EE1F78D}"/>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335019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7FE81C-2185-4397-B304-B9F5D25BA59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793E0CA-F418-4FAF-A0D4-967E4647B5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7F7CD0A-62A4-472A-9CED-8137599158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B5A5D44-E455-47D0-B561-0036A95C862E}"/>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6" name="页脚占位符 5">
            <a:extLst>
              <a:ext uri="{FF2B5EF4-FFF2-40B4-BE49-F238E27FC236}">
                <a16:creationId xmlns:a16="http://schemas.microsoft.com/office/drawing/2014/main" id="{920464E3-085B-4B74-B86B-16C40A60BBC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FAF5C96-86BB-48BC-86CA-5D316FDDE997}"/>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1343950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86FE26-B9A5-44E2-8CC5-32EA1EE41C8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C92D4CA-1AAB-4312-96B8-CC2852A16E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BEFEA9F-8DF2-4258-A532-73CFA4E37B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C050DEF-3766-4343-9E6A-DB7EF2F094A4}"/>
              </a:ext>
            </a:extLst>
          </p:cNvPr>
          <p:cNvSpPr>
            <a:spLocks noGrp="1"/>
          </p:cNvSpPr>
          <p:nvPr>
            <p:ph type="dt" sz="half" idx="10"/>
          </p:nvPr>
        </p:nvSpPr>
        <p:spPr/>
        <p:txBody>
          <a:bodyPr/>
          <a:lstStyle/>
          <a:p>
            <a:fld id="{0D283876-A659-4E3B-AC87-5695D049826F}" type="datetimeFigureOut">
              <a:rPr lang="zh-CN" altLang="en-US" smtClean="0"/>
              <a:t>2023/5/26</a:t>
            </a:fld>
            <a:endParaRPr lang="zh-CN" altLang="en-US"/>
          </a:p>
        </p:txBody>
      </p:sp>
      <p:sp>
        <p:nvSpPr>
          <p:cNvPr id="6" name="页脚占位符 5">
            <a:extLst>
              <a:ext uri="{FF2B5EF4-FFF2-40B4-BE49-F238E27FC236}">
                <a16:creationId xmlns:a16="http://schemas.microsoft.com/office/drawing/2014/main" id="{18036E70-A973-46B8-8E9C-B7B0B8140D7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F09123F-19FE-4A17-9F0B-6732786AC20D}"/>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03861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97433B6-3CB5-4D65-82B5-C46BADE7E1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DFAC01E-A8BD-45A8-8933-50158DF610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3BBD2B0-D511-46E2-B6DA-C7FF289918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283876-A659-4E3B-AC87-5695D049826F}" type="datetimeFigureOut">
              <a:rPr lang="zh-CN" altLang="en-US" smtClean="0"/>
              <a:t>2023/5/26</a:t>
            </a:fld>
            <a:endParaRPr lang="zh-CN" altLang="en-US"/>
          </a:p>
        </p:txBody>
      </p:sp>
      <p:sp>
        <p:nvSpPr>
          <p:cNvPr id="5" name="页脚占位符 4">
            <a:extLst>
              <a:ext uri="{FF2B5EF4-FFF2-40B4-BE49-F238E27FC236}">
                <a16:creationId xmlns:a16="http://schemas.microsoft.com/office/drawing/2014/main" id="{0802FF40-CDF5-43F6-93A9-55A5630482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D4F12D3-3488-42E9-8D90-EE265D8F07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571668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jp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28.emf"/><Relationship Id="rId4" Type="http://schemas.openxmlformats.org/officeDocument/2006/relationships/package" Target="../embeddings/Microsoft_Visio_Drawing2.vsdx"/></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17.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slide" Target="slide6.xml"/><Relationship Id="rId5" Type="http://schemas.openxmlformats.org/officeDocument/2006/relationships/slide" Target="slide9.xml"/><Relationship Id="rId4" Type="http://schemas.openxmlformats.org/officeDocument/2006/relationships/slide" Target="slide8.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slide" Target="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package" Target="../embeddings/Microsoft_Visio_Drawing.vsdx"/><Relationship Id="rId4" Type="http://schemas.openxmlformats.org/officeDocument/2006/relationships/slide" Target="slide5.xml"/></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2.jpg"/><Relationship Id="rId7" Type="http://schemas.openxmlformats.org/officeDocument/2006/relationships/image" Target="../media/image17.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package" Target="../embeddings/Microsoft_Visio_Drawing1.vsdx"/><Relationship Id="rId5" Type="http://schemas.openxmlformats.org/officeDocument/2006/relationships/slide" Target="slide5.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a:extLst>
              <a:ext uri="{FF2B5EF4-FFF2-40B4-BE49-F238E27FC236}">
                <a16:creationId xmlns:a16="http://schemas.microsoft.com/office/drawing/2014/main" id="{A1C550B2-CBAF-4418-AED3-E07507CD9289}"/>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WatercolorSponge/>
                    </a14:imgEffect>
                  </a14:imgLayer>
                </a14:imgProps>
              </a:ext>
              <a:ext uri="{28A0092B-C50C-407E-A947-70E740481C1C}">
                <a14:useLocalDpi xmlns:a14="http://schemas.microsoft.com/office/drawing/2010/main" val="0"/>
              </a:ext>
            </a:extLst>
          </a:blip>
          <a:srcRect t="4982" r="14708" b="10728"/>
          <a:stretch/>
        </p:blipFill>
        <p:spPr>
          <a:xfrm>
            <a:off x="1793132" y="1"/>
            <a:ext cx="10398868" cy="6857999"/>
          </a:xfrm>
          <a:prstGeom prst="rect">
            <a:avLst/>
          </a:prstGeom>
        </p:spPr>
      </p:pic>
      <p:sp>
        <p:nvSpPr>
          <p:cNvPr id="28" name="矩形 27">
            <a:extLst>
              <a:ext uri="{FF2B5EF4-FFF2-40B4-BE49-F238E27FC236}">
                <a16:creationId xmlns:a16="http://schemas.microsoft.com/office/drawing/2014/main" id="{D72E6063-0F6D-43DC-B8D7-FF28E842750F}"/>
              </a:ext>
            </a:extLst>
          </p:cNvPr>
          <p:cNvSpPr/>
          <p:nvPr/>
        </p:nvSpPr>
        <p:spPr>
          <a:xfrm>
            <a:off x="-14824" y="0"/>
            <a:ext cx="6524428" cy="6858000"/>
          </a:xfrm>
          <a:prstGeom prst="rect">
            <a:avLst/>
          </a:prstGeom>
          <a:solidFill>
            <a:srgbClr val="0033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6" name="平行四边形 45">
            <a:extLst>
              <a:ext uri="{FF2B5EF4-FFF2-40B4-BE49-F238E27FC236}">
                <a16:creationId xmlns:a16="http://schemas.microsoft.com/office/drawing/2014/main" id="{961C03A4-C1C1-4F18-9E4C-B4D870228F76}"/>
              </a:ext>
            </a:extLst>
          </p:cNvPr>
          <p:cNvSpPr/>
          <p:nvPr/>
        </p:nvSpPr>
        <p:spPr>
          <a:xfrm>
            <a:off x="3829260" y="-1"/>
            <a:ext cx="5496125" cy="6857999"/>
          </a:xfrm>
          <a:prstGeom prst="parallelogram">
            <a:avLst>
              <a:gd name="adj" fmla="val 48894"/>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7" name="组合 46">
            <a:extLst>
              <a:ext uri="{FF2B5EF4-FFF2-40B4-BE49-F238E27FC236}">
                <a16:creationId xmlns:a16="http://schemas.microsoft.com/office/drawing/2014/main" id="{3454BF2B-E59E-49F4-8828-1907899F4C50}"/>
              </a:ext>
            </a:extLst>
          </p:cNvPr>
          <p:cNvGrpSpPr/>
          <p:nvPr/>
        </p:nvGrpSpPr>
        <p:grpSpPr>
          <a:xfrm>
            <a:off x="6803126" y="2416685"/>
            <a:ext cx="2198451" cy="2198451"/>
            <a:chOff x="5437761" y="2329774"/>
            <a:chExt cx="2198451" cy="2198451"/>
          </a:xfrm>
        </p:grpSpPr>
        <p:sp>
          <p:nvSpPr>
            <p:cNvPr id="30" name="椭圆 29">
              <a:extLst>
                <a:ext uri="{FF2B5EF4-FFF2-40B4-BE49-F238E27FC236}">
                  <a16:creationId xmlns:a16="http://schemas.microsoft.com/office/drawing/2014/main" id="{F48F0AA8-3B39-4871-8B29-7596F7CFE6CC}"/>
                </a:ext>
              </a:extLst>
            </p:cNvPr>
            <p:cNvSpPr/>
            <p:nvPr/>
          </p:nvSpPr>
          <p:spPr>
            <a:xfrm>
              <a:off x="5437761" y="2329774"/>
              <a:ext cx="2198451" cy="21984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2" name="图片 31">
              <a:extLst>
                <a:ext uri="{FF2B5EF4-FFF2-40B4-BE49-F238E27FC236}">
                  <a16:creationId xmlns:a16="http://schemas.microsoft.com/office/drawing/2014/main" id="{327F4311-72F9-42A8-B592-07195B0F58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25307" y="2417320"/>
              <a:ext cx="2023358" cy="2023358"/>
            </a:xfrm>
            <a:prstGeom prst="rect">
              <a:avLst/>
            </a:prstGeom>
          </p:spPr>
        </p:pic>
      </p:grpSp>
      <p:sp>
        <p:nvSpPr>
          <p:cNvPr id="33" name="文本框 32">
            <a:extLst>
              <a:ext uri="{FF2B5EF4-FFF2-40B4-BE49-F238E27FC236}">
                <a16:creationId xmlns:a16="http://schemas.microsoft.com/office/drawing/2014/main" id="{E22516ED-7C0C-49FD-B3B8-BB2A2871AF07}"/>
              </a:ext>
            </a:extLst>
          </p:cNvPr>
          <p:cNvSpPr txBox="1"/>
          <p:nvPr/>
        </p:nvSpPr>
        <p:spPr>
          <a:xfrm>
            <a:off x="1968251" y="858163"/>
            <a:ext cx="4441310" cy="3416320"/>
          </a:xfrm>
          <a:prstGeom prst="rect">
            <a:avLst/>
          </a:prstGeom>
          <a:noFill/>
        </p:spPr>
        <p:txBody>
          <a:bodyPr wrap="square" rtlCol="0">
            <a:spAutoFit/>
          </a:bodyPr>
          <a:lstStyle/>
          <a:p>
            <a:r>
              <a:rPr lang="zh-CN" altLang="en-US" sz="7200" dirty="0">
                <a:solidFill>
                  <a:schemeClr val="bg1"/>
                </a:solidFill>
                <a:latin typeface="方正舒体" panose="02010601030101010101" pitchFamily="2" charset="-122"/>
                <a:ea typeface="方正舒体" panose="02010601030101010101" pitchFamily="2" charset="-122"/>
              </a:rPr>
              <a:t>医疗智能问答系统项目汇报</a:t>
            </a:r>
          </a:p>
        </p:txBody>
      </p:sp>
      <p:cxnSp>
        <p:nvCxnSpPr>
          <p:cNvPr id="35" name="直接连接符 34">
            <a:extLst>
              <a:ext uri="{FF2B5EF4-FFF2-40B4-BE49-F238E27FC236}">
                <a16:creationId xmlns:a16="http://schemas.microsoft.com/office/drawing/2014/main" id="{20E2ED30-AF4D-49AF-B4BB-3C1257DB27E2}"/>
              </a:ext>
            </a:extLst>
          </p:cNvPr>
          <p:cNvCxnSpPr>
            <a:cxnSpLocks/>
          </p:cNvCxnSpPr>
          <p:nvPr/>
        </p:nvCxnSpPr>
        <p:spPr>
          <a:xfrm flipH="1" flipV="1">
            <a:off x="1615955" y="1040296"/>
            <a:ext cx="22416" cy="3234187"/>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文本框 40">
            <a:extLst>
              <a:ext uri="{FF2B5EF4-FFF2-40B4-BE49-F238E27FC236}">
                <a16:creationId xmlns:a16="http://schemas.microsoft.com/office/drawing/2014/main" id="{A45CF3B1-0799-4CDD-A94E-2928F64E1B64}"/>
              </a:ext>
            </a:extLst>
          </p:cNvPr>
          <p:cNvSpPr txBox="1"/>
          <p:nvPr/>
        </p:nvSpPr>
        <p:spPr>
          <a:xfrm>
            <a:off x="2019562" y="4892890"/>
            <a:ext cx="4055919" cy="400110"/>
          </a:xfrm>
          <a:prstGeom prst="rect">
            <a:avLst/>
          </a:prstGeom>
          <a:noFill/>
        </p:spPr>
        <p:txBody>
          <a:bodyPr wrap="none" rtlCol="0">
            <a:spAutoFit/>
          </a:bodyPr>
          <a:lstStyle/>
          <a:p>
            <a:r>
              <a:rPr lang="zh-CN" altLang="en-US" sz="2000" b="1" dirty="0">
                <a:solidFill>
                  <a:schemeClr val="bg1"/>
                </a:solidFill>
                <a:latin typeface="黑体" panose="02010609060101010101" pitchFamily="49" charset="-122"/>
                <a:ea typeface="黑体" panose="02010609060101010101" pitchFamily="49" charset="-122"/>
              </a:rPr>
              <a:t>汇报人：李宗霖、杨云竹、李梓轩</a:t>
            </a:r>
          </a:p>
        </p:txBody>
      </p:sp>
      <p:sp>
        <p:nvSpPr>
          <p:cNvPr id="45" name="文本框 44">
            <a:extLst>
              <a:ext uri="{FF2B5EF4-FFF2-40B4-BE49-F238E27FC236}">
                <a16:creationId xmlns:a16="http://schemas.microsoft.com/office/drawing/2014/main" id="{D9EEC4DB-D5AF-44EB-ABE1-673A005F91DB}"/>
              </a:ext>
            </a:extLst>
          </p:cNvPr>
          <p:cNvSpPr txBox="1"/>
          <p:nvPr/>
        </p:nvSpPr>
        <p:spPr>
          <a:xfrm>
            <a:off x="2019562" y="5391217"/>
            <a:ext cx="2441694" cy="369332"/>
          </a:xfrm>
          <a:prstGeom prst="rect">
            <a:avLst/>
          </a:prstGeom>
          <a:noFill/>
        </p:spPr>
        <p:txBody>
          <a:bodyPr wrap="none" rtlCol="0">
            <a:spAutoFit/>
          </a:bodyPr>
          <a:lstStyle/>
          <a:p>
            <a:r>
              <a:rPr lang="zh-CN" altLang="en-US" b="1" dirty="0">
                <a:solidFill>
                  <a:schemeClr val="bg1"/>
                </a:solidFill>
              </a:rPr>
              <a:t>汇报时间：</a:t>
            </a:r>
            <a:r>
              <a:rPr lang="en-US" altLang="zh-CN" b="1" dirty="0">
                <a:solidFill>
                  <a:schemeClr val="bg1"/>
                </a:solidFill>
              </a:rPr>
              <a:t>2023</a:t>
            </a:r>
            <a:r>
              <a:rPr lang="zh-CN" altLang="en-US" b="1" dirty="0">
                <a:solidFill>
                  <a:schemeClr val="bg1"/>
                </a:solidFill>
              </a:rPr>
              <a:t>年</a:t>
            </a:r>
            <a:r>
              <a:rPr lang="en-US" altLang="zh-CN" b="1" dirty="0">
                <a:solidFill>
                  <a:schemeClr val="bg1"/>
                </a:solidFill>
              </a:rPr>
              <a:t>5</a:t>
            </a:r>
            <a:r>
              <a:rPr lang="zh-CN" altLang="en-US" b="1" dirty="0">
                <a:solidFill>
                  <a:schemeClr val="bg1"/>
                </a:solidFill>
              </a:rPr>
              <a:t>月</a:t>
            </a:r>
          </a:p>
        </p:txBody>
      </p:sp>
      <p:pic>
        <p:nvPicPr>
          <p:cNvPr id="50" name="图片 49">
            <a:extLst>
              <a:ext uri="{FF2B5EF4-FFF2-40B4-BE49-F238E27FC236}">
                <a16:creationId xmlns:a16="http://schemas.microsoft.com/office/drawing/2014/main" id="{C16BA564-9CC1-48F7-940C-A0B3BA650B7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20942" y="4920915"/>
            <a:ext cx="350046" cy="350046"/>
          </a:xfrm>
          <a:prstGeom prst="rect">
            <a:avLst/>
          </a:prstGeom>
        </p:spPr>
      </p:pic>
      <p:pic>
        <p:nvPicPr>
          <p:cNvPr id="52" name="图片 51">
            <a:extLst>
              <a:ext uri="{FF2B5EF4-FFF2-40B4-BE49-F238E27FC236}">
                <a16:creationId xmlns:a16="http://schemas.microsoft.com/office/drawing/2014/main" id="{483CE358-8C8C-4C33-8301-667BBE375A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15955" y="5391217"/>
            <a:ext cx="350046" cy="350046"/>
          </a:xfrm>
          <a:prstGeom prst="rect">
            <a:avLst/>
          </a:prstGeom>
        </p:spPr>
      </p:pic>
    </p:spTree>
    <p:extLst>
      <p:ext uri="{BB962C8B-B14F-4D97-AF65-F5344CB8AC3E}">
        <p14:creationId xmlns:p14="http://schemas.microsoft.com/office/powerpoint/2010/main" val="604055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500"/>
                                        <p:tgtEl>
                                          <p:spTgt spid="5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fade">
                                      <p:cBhvr>
                                        <p:cTn id="27" dur="500"/>
                                        <p:tgtEl>
                                          <p:spTgt spid="5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41" grpId="0"/>
      <p:bldP spid="4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形 9" descr="书籍">
            <a:extLst>
              <a:ext uri="{FF2B5EF4-FFF2-40B4-BE49-F238E27FC236}">
                <a16:creationId xmlns:a16="http://schemas.microsoft.com/office/drawing/2014/main" id="{318DE1BF-5A35-471E-BF13-CB4FD37F67C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24117" y="3126811"/>
            <a:ext cx="3351230" cy="3351230"/>
          </a:xfrm>
          <a:prstGeom prst="rect">
            <a:avLst/>
          </a:prstGeom>
        </p:spPr>
      </p:pic>
      <p:grpSp>
        <p:nvGrpSpPr>
          <p:cNvPr id="44" name="组合 43">
            <a:extLst>
              <a:ext uri="{FF2B5EF4-FFF2-40B4-BE49-F238E27FC236}">
                <a16:creationId xmlns:a16="http://schemas.microsoft.com/office/drawing/2014/main" id="{27A97377-CC14-44DE-BAB2-30695DC08B33}"/>
              </a:ext>
            </a:extLst>
          </p:cNvPr>
          <p:cNvGrpSpPr/>
          <p:nvPr/>
        </p:nvGrpSpPr>
        <p:grpSpPr>
          <a:xfrm>
            <a:off x="225288" y="1097686"/>
            <a:ext cx="7328199" cy="1697604"/>
            <a:chOff x="1954817" y="1774428"/>
            <a:chExt cx="3320310" cy="769162"/>
          </a:xfrm>
        </p:grpSpPr>
        <p:grpSp>
          <p:nvGrpSpPr>
            <p:cNvPr id="24" name="组合 23">
              <a:extLst>
                <a:ext uri="{FF2B5EF4-FFF2-40B4-BE49-F238E27FC236}">
                  <a16:creationId xmlns:a16="http://schemas.microsoft.com/office/drawing/2014/main" id="{5D0CD55C-6CC9-412C-8F89-E5AD2389217C}"/>
                </a:ext>
              </a:extLst>
            </p:cNvPr>
            <p:cNvGrpSpPr/>
            <p:nvPr/>
          </p:nvGrpSpPr>
          <p:grpSpPr>
            <a:xfrm>
              <a:off x="1954817" y="1774428"/>
              <a:ext cx="3320310" cy="769162"/>
              <a:chOff x="2034853" y="1412429"/>
              <a:chExt cx="4210425" cy="975361"/>
            </a:xfrm>
          </p:grpSpPr>
          <p:grpSp>
            <p:nvGrpSpPr>
              <p:cNvPr id="13" name="组合 12">
                <a:extLst>
                  <a:ext uri="{FF2B5EF4-FFF2-40B4-BE49-F238E27FC236}">
                    <a16:creationId xmlns:a16="http://schemas.microsoft.com/office/drawing/2014/main" id="{46C79F85-BE33-4DE8-A1CD-1330F02FF6B9}"/>
                  </a:ext>
                </a:extLst>
              </p:cNvPr>
              <p:cNvGrpSpPr/>
              <p:nvPr/>
            </p:nvGrpSpPr>
            <p:grpSpPr>
              <a:xfrm>
                <a:off x="2034853" y="1412429"/>
                <a:ext cx="4210425" cy="975361"/>
                <a:chOff x="571154" y="1202895"/>
                <a:chExt cx="4210425" cy="975361"/>
              </a:xfrm>
              <a:solidFill>
                <a:srgbClr val="003399"/>
              </a:solidFill>
            </p:grpSpPr>
            <p:sp>
              <p:nvSpPr>
                <p:cNvPr id="11" name="椭圆 10">
                  <a:extLst>
                    <a:ext uri="{FF2B5EF4-FFF2-40B4-BE49-F238E27FC236}">
                      <a16:creationId xmlns:a16="http://schemas.microsoft.com/office/drawing/2014/main" id="{596108D8-4703-4B71-ABC9-56ABCC98245D}"/>
                    </a:ext>
                  </a:extLst>
                </p:cNvPr>
                <p:cNvSpPr/>
                <p:nvPr/>
              </p:nvSpPr>
              <p:spPr>
                <a:xfrm>
                  <a:off x="571154" y="1202895"/>
                  <a:ext cx="1031757" cy="9753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C7530FFD-B258-4EDF-B9B6-0B26BD8AB38B}"/>
                    </a:ext>
                  </a:extLst>
                </p:cNvPr>
                <p:cNvSpPr/>
                <p:nvPr/>
              </p:nvSpPr>
              <p:spPr>
                <a:xfrm>
                  <a:off x="1006543" y="1202896"/>
                  <a:ext cx="3775036"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a:extLst>
                  <a:ext uri="{FF2B5EF4-FFF2-40B4-BE49-F238E27FC236}">
                    <a16:creationId xmlns:a16="http://schemas.microsoft.com/office/drawing/2014/main" id="{8859255A-7315-4A55-BD8F-F280BDB50CD9}"/>
                  </a:ext>
                </a:extLst>
              </p:cNvPr>
              <p:cNvSpPr/>
              <p:nvPr/>
            </p:nvSpPr>
            <p:spPr>
              <a:xfrm>
                <a:off x="2166018" y="1509358"/>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2</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a:extLst>
                <a:ext uri="{FF2B5EF4-FFF2-40B4-BE49-F238E27FC236}">
                  <a16:creationId xmlns:a16="http://schemas.microsoft.com/office/drawing/2014/main" id="{800E2043-5902-48E6-A576-E99698860D6A}"/>
                </a:ext>
              </a:extLst>
            </p:cNvPr>
            <p:cNvSpPr txBox="1"/>
            <p:nvPr/>
          </p:nvSpPr>
          <p:spPr>
            <a:xfrm>
              <a:off x="2649665" y="1891997"/>
              <a:ext cx="2549111" cy="460183"/>
            </a:xfrm>
            <a:prstGeom prst="rect">
              <a:avLst/>
            </a:prstGeom>
            <a:noFill/>
          </p:spPr>
          <p:txBody>
            <a:bodyPr wrap="square" rtlCol="0">
              <a:spAutoFit/>
            </a:bodyPr>
            <a:lstStyle/>
            <a:p>
              <a:r>
                <a:rPr lang="zh-CN" altLang="en-US" sz="6000" dirty="0">
                  <a:solidFill>
                    <a:schemeClr val="bg1"/>
                  </a:solidFill>
                  <a:latin typeface="黑体" panose="02010609060101010101" pitchFamily="49" charset="-122"/>
                  <a:ea typeface="黑体" panose="02010609060101010101" pitchFamily="49" charset="-122"/>
                </a:rPr>
                <a:t>数据分析和处理</a:t>
              </a:r>
            </a:p>
          </p:txBody>
        </p:sp>
      </p:grpSp>
      <p:grpSp>
        <p:nvGrpSpPr>
          <p:cNvPr id="7" name="组合 6">
            <a:extLst>
              <a:ext uri="{FF2B5EF4-FFF2-40B4-BE49-F238E27FC236}">
                <a16:creationId xmlns:a16="http://schemas.microsoft.com/office/drawing/2014/main" id="{3BA15118-A7A7-4A94-901C-DBCD014DC970}"/>
              </a:ext>
            </a:extLst>
          </p:cNvPr>
          <p:cNvGrpSpPr/>
          <p:nvPr/>
        </p:nvGrpSpPr>
        <p:grpSpPr>
          <a:xfrm>
            <a:off x="7042496" y="-663036"/>
            <a:ext cx="5680997" cy="8189088"/>
            <a:chOff x="6922851" y="0"/>
            <a:chExt cx="5269149" cy="6858000"/>
          </a:xfrm>
          <a:solidFill>
            <a:srgbClr val="003399"/>
          </a:solidFill>
        </p:grpSpPr>
        <p:sp>
          <p:nvSpPr>
            <p:cNvPr id="8" name="椭圆 7">
              <a:extLst>
                <a:ext uri="{FF2B5EF4-FFF2-40B4-BE49-F238E27FC236}">
                  <a16:creationId xmlns:a16="http://schemas.microsoft.com/office/drawing/2014/main" id="{EF7EDA25-903B-4482-8E8B-3E41D9AD34C4}"/>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5C5658FA-B064-4136-9F76-28E7089DE4C5}"/>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a:extLst>
              <a:ext uri="{FF2B5EF4-FFF2-40B4-BE49-F238E27FC236}">
                <a16:creationId xmlns:a16="http://schemas.microsoft.com/office/drawing/2014/main" id="{91DAB701-9272-40B6-9705-90F2D7836F9E}"/>
              </a:ext>
            </a:extLst>
          </p:cNvPr>
          <p:cNvGrpSpPr/>
          <p:nvPr/>
        </p:nvGrpSpPr>
        <p:grpSpPr>
          <a:xfrm>
            <a:off x="7744444" y="0"/>
            <a:ext cx="4447556" cy="6858000"/>
            <a:chOff x="6922851" y="0"/>
            <a:chExt cx="5269149" cy="6858000"/>
          </a:xfrm>
          <a:blipFill dpi="0" rotWithShape="1">
            <a:blip r:embed="rId4"/>
            <a:srcRect/>
            <a:stretch>
              <a:fillRect l="-50000" r="-50000"/>
            </a:stretch>
          </a:blipFill>
        </p:grpSpPr>
        <p:sp>
          <p:nvSpPr>
            <p:cNvPr id="4" name="椭圆 3">
              <a:extLst>
                <a:ext uri="{FF2B5EF4-FFF2-40B4-BE49-F238E27FC236}">
                  <a16:creationId xmlns:a16="http://schemas.microsoft.com/office/drawing/2014/main" id="{43969E12-80FD-4216-9C30-CAC9FF4B6148}"/>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2DC05422-CB97-4CEC-B7B0-FB1189DCD806}"/>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文本框 15">
            <a:extLst>
              <a:ext uri="{FF2B5EF4-FFF2-40B4-BE49-F238E27FC236}">
                <a16:creationId xmlns:a16="http://schemas.microsoft.com/office/drawing/2014/main" id="{7144505E-7307-4E66-A26C-926C449E2650}"/>
              </a:ext>
            </a:extLst>
          </p:cNvPr>
          <p:cNvSpPr txBox="1"/>
          <p:nvPr/>
        </p:nvSpPr>
        <p:spPr>
          <a:xfrm>
            <a:off x="983079" y="4169298"/>
            <a:ext cx="4087569" cy="923330"/>
          </a:xfrm>
          <a:prstGeom prst="rect">
            <a:avLst/>
          </a:prstGeom>
          <a:noFill/>
        </p:spPr>
        <p:txBody>
          <a:bodyPr wrap="square" rtlCol="0">
            <a:spAutoFit/>
          </a:bodyPr>
          <a:lstStyle/>
          <a:p>
            <a:r>
              <a:rPr lang="zh-CN" altLang="en-US" dirty="0">
                <a:solidFill>
                  <a:schemeClr val="bg2">
                    <a:lumMod val="50000"/>
                  </a:schemeClr>
                </a:solidFill>
                <a:latin typeface="微软雅黑" panose="020B0503020204020204" pitchFamily="34" charset="-122"/>
                <a:ea typeface="微软雅黑" panose="020B0503020204020204" pitchFamily="34" charset="-122"/>
              </a:rPr>
              <a:t>从医药相关网站获取数据，构建实体、关系、属性等列表，并将列表导入</a:t>
            </a:r>
            <a:r>
              <a:rPr lang="en-US" altLang="zh-CN" dirty="0">
                <a:solidFill>
                  <a:schemeClr val="bg2">
                    <a:lumMod val="50000"/>
                  </a:schemeClr>
                </a:solidFill>
                <a:latin typeface="微软雅黑" panose="020B0503020204020204" pitchFamily="34" charset="-122"/>
                <a:ea typeface="微软雅黑" panose="020B0503020204020204" pitchFamily="34" charset="-122"/>
              </a:rPr>
              <a:t>Neo4j</a:t>
            </a:r>
            <a:r>
              <a:rPr lang="zh-CN" altLang="en-US" dirty="0">
                <a:solidFill>
                  <a:schemeClr val="bg2">
                    <a:lumMod val="50000"/>
                  </a:schemeClr>
                </a:solidFill>
                <a:latin typeface="微软雅黑" panose="020B0503020204020204" pitchFamily="34" charset="-122"/>
                <a:ea typeface="微软雅黑" panose="020B0503020204020204" pitchFamily="34" charset="-122"/>
              </a:rPr>
              <a:t>数据库中</a:t>
            </a:r>
            <a:endParaRPr lang="zh-CN" altLang="en-US" sz="1800" dirty="0">
              <a:solidFill>
                <a:schemeClr val="bg1"/>
              </a:solidFill>
              <a:latin typeface="黑体" panose="02010609060101010101" pitchFamily="49" charset="-122"/>
              <a:ea typeface="黑体" panose="02010609060101010101" pitchFamily="49" charset="-122"/>
            </a:endParaRPr>
          </a:p>
        </p:txBody>
      </p:sp>
      <p:grpSp>
        <p:nvGrpSpPr>
          <p:cNvPr id="17" name="组合 16">
            <a:extLst>
              <a:ext uri="{FF2B5EF4-FFF2-40B4-BE49-F238E27FC236}">
                <a16:creationId xmlns:a16="http://schemas.microsoft.com/office/drawing/2014/main" id="{C8F27015-DA4B-49BA-8F00-D84A12DDC2CB}"/>
              </a:ext>
            </a:extLst>
          </p:cNvPr>
          <p:cNvGrpSpPr/>
          <p:nvPr/>
        </p:nvGrpSpPr>
        <p:grpSpPr>
          <a:xfrm>
            <a:off x="482533" y="3677002"/>
            <a:ext cx="565081" cy="782356"/>
            <a:chOff x="1503096" y="3024687"/>
            <a:chExt cx="565081" cy="782356"/>
          </a:xfrm>
          <a:solidFill>
            <a:schemeClr val="bg2">
              <a:lumMod val="75000"/>
            </a:schemeClr>
          </a:solidFill>
        </p:grpSpPr>
        <p:sp>
          <p:nvSpPr>
            <p:cNvPr id="18" name="等腰三角形 17">
              <a:extLst>
                <a:ext uri="{FF2B5EF4-FFF2-40B4-BE49-F238E27FC236}">
                  <a16:creationId xmlns:a16="http://schemas.microsoft.com/office/drawing/2014/main" id="{EDFB5F45-2381-494A-A347-76AB48677FA4}"/>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a:extLst>
                <a:ext uri="{FF2B5EF4-FFF2-40B4-BE49-F238E27FC236}">
                  <a16:creationId xmlns:a16="http://schemas.microsoft.com/office/drawing/2014/main" id="{7A8558E9-4DF6-4AA4-99C3-3741E39DC936}"/>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a:extLst>
              <a:ext uri="{FF2B5EF4-FFF2-40B4-BE49-F238E27FC236}">
                <a16:creationId xmlns:a16="http://schemas.microsoft.com/office/drawing/2014/main" id="{B12B8398-CD76-4D67-88A0-9E6FAEBC2746}"/>
              </a:ext>
            </a:extLst>
          </p:cNvPr>
          <p:cNvGrpSpPr/>
          <p:nvPr/>
        </p:nvGrpSpPr>
        <p:grpSpPr>
          <a:xfrm flipV="1">
            <a:off x="4865803" y="4802426"/>
            <a:ext cx="543059" cy="751867"/>
            <a:chOff x="1503096" y="3024687"/>
            <a:chExt cx="565081" cy="782356"/>
          </a:xfrm>
          <a:solidFill>
            <a:schemeClr val="bg2">
              <a:lumMod val="75000"/>
            </a:schemeClr>
          </a:solidFill>
        </p:grpSpPr>
        <p:sp>
          <p:nvSpPr>
            <p:cNvPr id="21" name="等腰三角形 20">
              <a:extLst>
                <a:ext uri="{FF2B5EF4-FFF2-40B4-BE49-F238E27FC236}">
                  <a16:creationId xmlns:a16="http://schemas.microsoft.com/office/drawing/2014/main" id="{5AF700F1-4A0C-4209-8E61-60E5B32F17B0}"/>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a:extLst>
                <a:ext uri="{FF2B5EF4-FFF2-40B4-BE49-F238E27FC236}">
                  <a16:creationId xmlns:a16="http://schemas.microsoft.com/office/drawing/2014/main" id="{73A35D47-C320-4EA6-BE90-39BF25CC63A6}"/>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929BF3BD-02CB-408D-95F1-D8100FE40271}"/>
              </a:ext>
            </a:extLst>
          </p:cNvPr>
          <p:cNvGrpSpPr/>
          <p:nvPr/>
        </p:nvGrpSpPr>
        <p:grpSpPr>
          <a:xfrm>
            <a:off x="320172" y="274706"/>
            <a:ext cx="540000" cy="540000"/>
            <a:chOff x="328496" y="364706"/>
            <a:chExt cx="540000" cy="540000"/>
          </a:xfrm>
        </p:grpSpPr>
        <p:sp>
          <p:nvSpPr>
            <p:cNvPr id="26" name="矩形 25">
              <a:extLst>
                <a:ext uri="{FF2B5EF4-FFF2-40B4-BE49-F238E27FC236}">
                  <a16:creationId xmlns:a16="http://schemas.microsoft.com/office/drawing/2014/main" id="{1362AAB9-979B-422C-9073-12D802D8B3DD}"/>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C62400D2-2906-48E8-BC7D-6387FAB8E2E4}"/>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112182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CA02AE76-0BD7-4C0D-960E-9BC18A99A060}"/>
              </a:ext>
            </a:extLst>
          </p:cNvPr>
          <p:cNvPicPr>
            <a:picLocks noChangeAspect="1"/>
          </p:cNvPicPr>
          <p:nvPr/>
        </p:nvPicPr>
        <p:blipFill rotWithShape="1">
          <a:blip r:embed="rId2">
            <a:extLst>
              <a:ext uri="{28A0092B-C50C-407E-A947-70E740481C1C}">
                <a14:useLocalDpi xmlns:a14="http://schemas.microsoft.com/office/drawing/2010/main" val="0"/>
              </a:ext>
            </a:extLst>
          </a:blip>
          <a:srcRect t="5863" b="9761"/>
          <a:stretch/>
        </p:blipFill>
        <p:spPr>
          <a:xfrm>
            <a:off x="0" y="0"/>
            <a:ext cx="12192000" cy="6858000"/>
          </a:xfrm>
          <a:prstGeom prst="rect">
            <a:avLst/>
          </a:prstGeom>
        </p:spPr>
      </p:pic>
      <p:sp>
        <p:nvSpPr>
          <p:cNvPr id="31" name="矩形 30">
            <a:extLst>
              <a:ext uri="{FF2B5EF4-FFF2-40B4-BE49-F238E27FC236}">
                <a16:creationId xmlns:a16="http://schemas.microsoft.com/office/drawing/2014/main" id="{F2BA0170-F17E-4FBC-AAD3-2AFEAFC00DE3}"/>
              </a:ext>
            </a:extLst>
          </p:cNvPr>
          <p:cNvSpPr/>
          <p:nvPr/>
        </p:nvSpPr>
        <p:spPr>
          <a:xfrm>
            <a:off x="0"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cxnSp>
        <p:nvCxnSpPr>
          <p:cNvPr id="14" name="直接连接符 13">
            <a:extLst>
              <a:ext uri="{FF2B5EF4-FFF2-40B4-BE49-F238E27FC236}">
                <a16:creationId xmlns:a16="http://schemas.microsoft.com/office/drawing/2014/main" id="{99B30C13-4BFC-431A-B28E-6DE041715ECB}"/>
              </a:ext>
            </a:extLst>
          </p:cNvPr>
          <p:cNvCxnSpPr>
            <a:cxnSpLocks/>
          </p:cNvCxnSpPr>
          <p:nvPr/>
        </p:nvCxnSpPr>
        <p:spPr>
          <a:xfrm>
            <a:off x="729205" y="1608881"/>
            <a:ext cx="4114465" cy="0"/>
          </a:xfrm>
          <a:prstGeom prst="line">
            <a:avLst/>
          </a:prstGeom>
          <a:ln w="57150">
            <a:solidFill>
              <a:srgbClr val="003399"/>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490A67B9-9330-4FDA-9B15-4C4FB3861484}"/>
              </a:ext>
            </a:extLst>
          </p:cNvPr>
          <p:cNvSpPr txBox="1"/>
          <p:nvPr/>
        </p:nvSpPr>
        <p:spPr>
          <a:xfrm>
            <a:off x="86474" y="1017180"/>
            <a:ext cx="5148134" cy="523220"/>
          </a:xfrm>
          <a:prstGeom prst="rect">
            <a:avLst/>
          </a:prstGeom>
          <a:noFill/>
          <a:ln>
            <a:noFill/>
          </a:ln>
        </p:spPr>
        <p:txBody>
          <a:bodyPr wrap="square" rtlCol="0">
            <a:spAutoFit/>
          </a:bodyPr>
          <a:lstStyle/>
          <a:p>
            <a:pPr algn="ctr"/>
            <a:r>
              <a:rPr lang="zh-CN" altLang="en-US" sz="2800" b="1" dirty="0">
                <a:solidFill>
                  <a:srgbClr val="003399"/>
                </a:solidFill>
                <a:latin typeface="黑体" panose="02010609060101010101" pitchFamily="49" charset="-122"/>
                <a:ea typeface="黑体" panose="02010609060101010101" pitchFamily="49" charset="-122"/>
              </a:rPr>
              <a:t>设计实体关系、属性类型</a:t>
            </a:r>
          </a:p>
        </p:txBody>
      </p:sp>
      <p:sp>
        <p:nvSpPr>
          <p:cNvPr id="13" name="文本框 12">
            <a:extLst>
              <a:ext uri="{FF2B5EF4-FFF2-40B4-BE49-F238E27FC236}">
                <a16:creationId xmlns:a16="http://schemas.microsoft.com/office/drawing/2014/main" id="{421AEB3D-2D0C-46A2-9AF6-7D229A8BC9FD}"/>
              </a:ext>
            </a:extLst>
          </p:cNvPr>
          <p:cNvSpPr txBox="1"/>
          <p:nvPr/>
        </p:nvSpPr>
        <p:spPr>
          <a:xfrm flipH="1">
            <a:off x="947463" y="131011"/>
            <a:ext cx="4287145" cy="707886"/>
          </a:xfrm>
          <a:prstGeom prst="rect">
            <a:avLst/>
          </a:prstGeom>
          <a:noFill/>
        </p:spPr>
        <p:txBody>
          <a:bodyPr wrap="square" rtlCol="0">
            <a:spAutoFit/>
          </a:bodyPr>
          <a:lstStyle/>
          <a:p>
            <a:r>
              <a:rPr lang="zh-CN" altLang="en-US" sz="4000" dirty="0">
                <a:solidFill>
                  <a:srgbClr val="003399"/>
                </a:solidFill>
                <a:latin typeface="方正舒体" panose="02010601030101010101" pitchFamily="2" charset="-122"/>
                <a:ea typeface="方正舒体" panose="02010601030101010101" pitchFamily="2" charset="-122"/>
              </a:rPr>
              <a:t>数据分析和处理</a:t>
            </a:r>
          </a:p>
        </p:txBody>
      </p:sp>
      <p:grpSp>
        <p:nvGrpSpPr>
          <p:cNvPr id="15" name="组合 14">
            <a:extLst>
              <a:ext uri="{FF2B5EF4-FFF2-40B4-BE49-F238E27FC236}">
                <a16:creationId xmlns:a16="http://schemas.microsoft.com/office/drawing/2014/main" id="{F14562E1-5950-4A9E-8072-BED880BDF2F4}"/>
              </a:ext>
            </a:extLst>
          </p:cNvPr>
          <p:cNvGrpSpPr/>
          <p:nvPr/>
        </p:nvGrpSpPr>
        <p:grpSpPr>
          <a:xfrm>
            <a:off x="320172" y="215976"/>
            <a:ext cx="540000" cy="540000"/>
            <a:chOff x="328496" y="364706"/>
            <a:chExt cx="540000" cy="540000"/>
          </a:xfrm>
        </p:grpSpPr>
        <p:sp>
          <p:nvSpPr>
            <p:cNvPr id="16" name="矩形 15">
              <a:extLst>
                <a:ext uri="{FF2B5EF4-FFF2-40B4-BE49-F238E27FC236}">
                  <a16:creationId xmlns:a16="http://schemas.microsoft.com/office/drawing/2014/main" id="{42C6E4EF-8345-46EE-B471-57230E0507E0}"/>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3775FDE9-C19D-4A24-99FF-C386D25ADF7C}"/>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 name="直接连接符 2">
            <a:extLst>
              <a:ext uri="{FF2B5EF4-FFF2-40B4-BE49-F238E27FC236}">
                <a16:creationId xmlns:a16="http://schemas.microsoft.com/office/drawing/2014/main" id="{C3C0A1D6-E065-4EB5-8CF3-41B483CED17D}"/>
              </a:ext>
            </a:extLst>
          </p:cNvPr>
          <p:cNvCxnSpPr>
            <a:cxnSpLocks/>
          </p:cNvCxnSpPr>
          <p:nvPr/>
        </p:nvCxnSpPr>
        <p:spPr>
          <a:xfrm>
            <a:off x="608381" y="2057181"/>
            <a:ext cx="0" cy="1605745"/>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CAFB1A3A-12D5-2927-D567-C741F43113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4295" y="947814"/>
            <a:ext cx="4388474" cy="2183622"/>
          </a:xfrm>
          <a:prstGeom prst="rect">
            <a:avLst/>
          </a:prstGeom>
        </p:spPr>
      </p:pic>
      <p:pic>
        <p:nvPicPr>
          <p:cNvPr id="6" name="图片 5">
            <a:extLst>
              <a:ext uri="{FF2B5EF4-FFF2-40B4-BE49-F238E27FC236}">
                <a16:creationId xmlns:a16="http://schemas.microsoft.com/office/drawing/2014/main" id="{FC8FDC0C-4EB8-18B2-4BBC-C148B7C5F8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74295" y="3839463"/>
            <a:ext cx="5009322" cy="2108490"/>
          </a:xfrm>
          <a:prstGeom prst="rect">
            <a:avLst/>
          </a:prstGeom>
        </p:spPr>
      </p:pic>
      <p:sp>
        <p:nvSpPr>
          <p:cNvPr id="7" name="文本框 6">
            <a:extLst>
              <a:ext uri="{FF2B5EF4-FFF2-40B4-BE49-F238E27FC236}">
                <a16:creationId xmlns:a16="http://schemas.microsoft.com/office/drawing/2014/main" id="{757CDFEC-D394-DEA4-21EE-14D097146601}"/>
              </a:ext>
            </a:extLst>
          </p:cNvPr>
          <p:cNvSpPr txBox="1"/>
          <p:nvPr/>
        </p:nvSpPr>
        <p:spPr>
          <a:xfrm>
            <a:off x="7891669" y="3244334"/>
            <a:ext cx="1643270" cy="369332"/>
          </a:xfrm>
          <a:prstGeom prst="rect">
            <a:avLst/>
          </a:prstGeom>
          <a:noFill/>
        </p:spPr>
        <p:txBody>
          <a:bodyPr wrap="square" rtlCol="0">
            <a:spAutoFit/>
          </a:bodyPr>
          <a:lstStyle/>
          <a:p>
            <a:r>
              <a:rPr lang="zh-CN" altLang="en-US" dirty="0">
                <a:solidFill>
                  <a:srgbClr val="003399"/>
                </a:solidFill>
              </a:rPr>
              <a:t>实体关系类型</a:t>
            </a:r>
          </a:p>
        </p:txBody>
      </p:sp>
      <p:sp>
        <p:nvSpPr>
          <p:cNvPr id="11" name="文本框 10">
            <a:extLst>
              <a:ext uri="{FF2B5EF4-FFF2-40B4-BE49-F238E27FC236}">
                <a16:creationId xmlns:a16="http://schemas.microsoft.com/office/drawing/2014/main" id="{B0DCA501-C98F-6AEF-C748-BAB01D665718}"/>
              </a:ext>
            </a:extLst>
          </p:cNvPr>
          <p:cNvSpPr txBox="1"/>
          <p:nvPr/>
        </p:nvSpPr>
        <p:spPr>
          <a:xfrm>
            <a:off x="8057320" y="6138635"/>
            <a:ext cx="1331845" cy="369332"/>
          </a:xfrm>
          <a:prstGeom prst="rect">
            <a:avLst/>
          </a:prstGeom>
          <a:noFill/>
        </p:spPr>
        <p:txBody>
          <a:bodyPr wrap="square" rtlCol="0">
            <a:spAutoFit/>
          </a:bodyPr>
          <a:lstStyle/>
          <a:p>
            <a:r>
              <a:rPr lang="zh-CN" altLang="en-US" dirty="0">
                <a:solidFill>
                  <a:srgbClr val="003399"/>
                </a:solidFill>
              </a:rPr>
              <a:t>属性类型</a:t>
            </a:r>
          </a:p>
        </p:txBody>
      </p:sp>
      <p:sp>
        <p:nvSpPr>
          <p:cNvPr id="12" name="文本框 11">
            <a:extLst>
              <a:ext uri="{FF2B5EF4-FFF2-40B4-BE49-F238E27FC236}">
                <a16:creationId xmlns:a16="http://schemas.microsoft.com/office/drawing/2014/main" id="{7CB50CD8-0BA6-808D-A24D-39EFBA0E4036}"/>
              </a:ext>
            </a:extLst>
          </p:cNvPr>
          <p:cNvSpPr txBox="1"/>
          <p:nvPr/>
        </p:nvSpPr>
        <p:spPr>
          <a:xfrm>
            <a:off x="748915" y="1950791"/>
            <a:ext cx="4181061" cy="1712135"/>
          </a:xfrm>
          <a:prstGeom prst="rect">
            <a:avLst/>
          </a:prstGeom>
          <a:noFill/>
        </p:spPr>
        <p:txBody>
          <a:bodyPr wrap="square" rtlCol="0">
            <a:spAutoFit/>
          </a:bodyPr>
          <a:lstStyle/>
          <a:p>
            <a:pPr indent="457200">
              <a:lnSpc>
                <a:spcPct val="150000"/>
              </a:lnSpc>
            </a:pPr>
            <a:r>
              <a:rPr lang="zh-CN" altLang="en-US" dirty="0"/>
              <a:t>用户从问答系统中可以获得的信息包括疾病症状、从症症状、疾病病因、疾病忌口、疾病推荐食品等。据此创建实体关系类型</a:t>
            </a:r>
          </a:p>
        </p:txBody>
      </p:sp>
      <p:sp>
        <p:nvSpPr>
          <p:cNvPr id="20" name="文本框 19">
            <a:extLst>
              <a:ext uri="{FF2B5EF4-FFF2-40B4-BE49-F238E27FC236}">
                <a16:creationId xmlns:a16="http://schemas.microsoft.com/office/drawing/2014/main" id="{7CAA37A8-37C1-F29A-2255-192B1CE615ED}"/>
              </a:ext>
            </a:extLst>
          </p:cNvPr>
          <p:cNvSpPr txBox="1"/>
          <p:nvPr/>
        </p:nvSpPr>
        <p:spPr>
          <a:xfrm>
            <a:off x="748915" y="4004835"/>
            <a:ext cx="3505200" cy="1712135"/>
          </a:xfrm>
          <a:prstGeom prst="rect">
            <a:avLst/>
          </a:prstGeom>
          <a:noFill/>
        </p:spPr>
        <p:txBody>
          <a:bodyPr wrap="square" rtlCol="0">
            <a:spAutoFit/>
          </a:bodyPr>
          <a:lstStyle/>
          <a:p>
            <a:pPr indent="457200">
              <a:lnSpc>
                <a:spcPct val="150000"/>
              </a:lnSpc>
            </a:pPr>
            <a:r>
              <a:rPr lang="zh-CN" altLang="en-US" dirty="0"/>
              <a:t>属性类型应包括疾病名称、简介、预防措施、治疗方式、治疗周期等相关内容，据此创建属性类型。</a:t>
            </a:r>
          </a:p>
        </p:txBody>
      </p:sp>
      <p:cxnSp>
        <p:nvCxnSpPr>
          <p:cNvPr id="21" name="直接连接符 20">
            <a:extLst>
              <a:ext uri="{FF2B5EF4-FFF2-40B4-BE49-F238E27FC236}">
                <a16:creationId xmlns:a16="http://schemas.microsoft.com/office/drawing/2014/main" id="{D2BBA62E-760E-A56D-7D4F-989B090E9015}"/>
              </a:ext>
            </a:extLst>
          </p:cNvPr>
          <p:cNvCxnSpPr>
            <a:cxnSpLocks/>
          </p:cNvCxnSpPr>
          <p:nvPr/>
        </p:nvCxnSpPr>
        <p:spPr>
          <a:xfrm>
            <a:off x="567405" y="4111225"/>
            <a:ext cx="0" cy="1605745"/>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2995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arn(inVertical)">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par>
                                <p:cTn id="27" presetID="16" presetClass="entr" presetSubtype="21" fill="hold"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barn(inVertical)">
                                      <p:cBhvr>
                                        <p:cTn id="29" dur="500"/>
                                        <p:tgtEl>
                                          <p:spTgt spid="3"/>
                                        </p:tgtEl>
                                      </p:cBhvr>
                                    </p:animEffect>
                                  </p:childTnLst>
                                </p:cTn>
                              </p:par>
                              <p:par>
                                <p:cTn id="30" presetID="42" presetClass="entr" presetSubtype="0" fill="hold" nodeType="with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1000"/>
                                        <p:tgtEl>
                                          <p:spTgt spid="4"/>
                                        </p:tgtEl>
                                      </p:cBhvr>
                                    </p:animEffect>
                                    <p:anim calcmode="lin" valueType="num">
                                      <p:cBhvr>
                                        <p:cTn id="33" dur="1000" fill="hold"/>
                                        <p:tgtEl>
                                          <p:spTgt spid="4"/>
                                        </p:tgtEl>
                                        <p:attrNameLst>
                                          <p:attrName>ppt_x</p:attrName>
                                        </p:attrNameLst>
                                      </p:cBhvr>
                                      <p:tavLst>
                                        <p:tav tm="0">
                                          <p:val>
                                            <p:strVal val="#ppt_x"/>
                                          </p:val>
                                        </p:tav>
                                        <p:tav tm="100000">
                                          <p:val>
                                            <p:strVal val="#ppt_x"/>
                                          </p:val>
                                        </p:tav>
                                      </p:tavLst>
                                    </p:anim>
                                    <p:anim calcmode="lin" valueType="num">
                                      <p:cBhvr>
                                        <p:cTn id="3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1000"/>
                                        <p:tgtEl>
                                          <p:spTgt spid="20"/>
                                        </p:tgtEl>
                                      </p:cBhvr>
                                    </p:animEffect>
                                    <p:anim calcmode="lin" valueType="num">
                                      <p:cBhvr>
                                        <p:cTn id="40" dur="1000" fill="hold"/>
                                        <p:tgtEl>
                                          <p:spTgt spid="20"/>
                                        </p:tgtEl>
                                        <p:attrNameLst>
                                          <p:attrName>ppt_x</p:attrName>
                                        </p:attrNameLst>
                                      </p:cBhvr>
                                      <p:tavLst>
                                        <p:tav tm="0">
                                          <p:val>
                                            <p:strVal val="#ppt_x"/>
                                          </p:val>
                                        </p:tav>
                                        <p:tav tm="100000">
                                          <p:val>
                                            <p:strVal val="#ppt_x"/>
                                          </p:val>
                                        </p:tav>
                                      </p:tavLst>
                                    </p:anim>
                                    <p:anim calcmode="lin" valueType="num">
                                      <p:cBhvr>
                                        <p:cTn id="41"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grpId="0" nodeType="click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wipe(down)">
                                      <p:cBhvr>
                                        <p:cTn id="46" dur="500"/>
                                        <p:tgtEl>
                                          <p:spTgt spid="11"/>
                                        </p:tgtEl>
                                      </p:cBhvr>
                                    </p:animEffect>
                                  </p:childTnLst>
                                </p:cTn>
                              </p:par>
                              <p:par>
                                <p:cTn id="47" presetID="42" presetClass="entr" presetSubtype="0" fill="hold"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1000"/>
                                        <p:tgtEl>
                                          <p:spTgt spid="21"/>
                                        </p:tgtEl>
                                      </p:cBhvr>
                                    </p:animEffect>
                                    <p:anim calcmode="lin" valueType="num">
                                      <p:cBhvr>
                                        <p:cTn id="50" dur="1000" fill="hold"/>
                                        <p:tgtEl>
                                          <p:spTgt spid="21"/>
                                        </p:tgtEl>
                                        <p:attrNameLst>
                                          <p:attrName>ppt_x</p:attrName>
                                        </p:attrNameLst>
                                      </p:cBhvr>
                                      <p:tavLst>
                                        <p:tav tm="0">
                                          <p:val>
                                            <p:strVal val="#ppt_x"/>
                                          </p:val>
                                        </p:tav>
                                        <p:tav tm="100000">
                                          <p:val>
                                            <p:strVal val="#ppt_x"/>
                                          </p:val>
                                        </p:tav>
                                      </p:tavLst>
                                    </p:anim>
                                    <p:anim calcmode="lin" valueType="num">
                                      <p:cBhvr>
                                        <p:cTn id="51" dur="1000" fill="hold"/>
                                        <p:tgtEl>
                                          <p:spTgt spid="21"/>
                                        </p:tgtEl>
                                        <p:attrNameLst>
                                          <p:attrName>ppt_y</p:attrName>
                                        </p:attrNameLst>
                                      </p:cBhvr>
                                      <p:tavLst>
                                        <p:tav tm="0">
                                          <p:val>
                                            <p:strVal val="#ppt_y+.1"/>
                                          </p:val>
                                        </p:tav>
                                        <p:tav tm="100000">
                                          <p:val>
                                            <p:strVal val="#ppt_y"/>
                                          </p:val>
                                        </p:tav>
                                      </p:tavLst>
                                    </p:anim>
                                  </p:childTnLst>
                                </p:cTn>
                              </p:par>
                              <p:par>
                                <p:cTn id="52" presetID="22" presetClass="entr" presetSubtype="4" fill="hold" nodeType="with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wipe(down)">
                                      <p:cBhvr>
                                        <p:cTn id="5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7" grpId="0"/>
      <p:bldP spid="11" grpId="0"/>
      <p:bldP spid="12" grpId="0"/>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CA02AE76-0BD7-4C0D-960E-9BC18A99A060}"/>
              </a:ext>
            </a:extLst>
          </p:cNvPr>
          <p:cNvPicPr>
            <a:picLocks noChangeAspect="1"/>
          </p:cNvPicPr>
          <p:nvPr/>
        </p:nvPicPr>
        <p:blipFill rotWithShape="1">
          <a:blip r:embed="rId2">
            <a:extLst>
              <a:ext uri="{28A0092B-C50C-407E-A947-70E740481C1C}">
                <a14:useLocalDpi xmlns:a14="http://schemas.microsoft.com/office/drawing/2010/main" val="0"/>
              </a:ext>
            </a:extLst>
          </a:blip>
          <a:srcRect t="5863" b="9761"/>
          <a:stretch/>
        </p:blipFill>
        <p:spPr>
          <a:xfrm>
            <a:off x="0" y="0"/>
            <a:ext cx="12192000" cy="6858000"/>
          </a:xfrm>
          <a:prstGeom prst="rect">
            <a:avLst/>
          </a:prstGeom>
        </p:spPr>
      </p:pic>
      <p:sp>
        <p:nvSpPr>
          <p:cNvPr id="31" name="矩形 30">
            <a:extLst>
              <a:ext uri="{FF2B5EF4-FFF2-40B4-BE49-F238E27FC236}">
                <a16:creationId xmlns:a16="http://schemas.microsoft.com/office/drawing/2014/main" id="{F2BA0170-F17E-4FBC-AAD3-2AFEAFC00DE3}"/>
              </a:ext>
            </a:extLst>
          </p:cNvPr>
          <p:cNvSpPr/>
          <p:nvPr/>
        </p:nvSpPr>
        <p:spPr>
          <a:xfrm>
            <a:off x="0"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cxnSp>
        <p:nvCxnSpPr>
          <p:cNvPr id="14" name="直接连接符 13">
            <a:extLst>
              <a:ext uri="{FF2B5EF4-FFF2-40B4-BE49-F238E27FC236}">
                <a16:creationId xmlns:a16="http://schemas.microsoft.com/office/drawing/2014/main" id="{99B30C13-4BFC-431A-B28E-6DE041715ECB}"/>
              </a:ext>
            </a:extLst>
          </p:cNvPr>
          <p:cNvCxnSpPr>
            <a:cxnSpLocks/>
          </p:cNvCxnSpPr>
          <p:nvPr/>
        </p:nvCxnSpPr>
        <p:spPr>
          <a:xfrm>
            <a:off x="729205" y="1608881"/>
            <a:ext cx="3630760" cy="0"/>
          </a:xfrm>
          <a:prstGeom prst="line">
            <a:avLst/>
          </a:prstGeom>
          <a:ln w="57150">
            <a:solidFill>
              <a:srgbClr val="003399"/>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490A67B9-9330-4FDA-9B15-4C4FB3861484}"/>
              </a:ext>
            </a:extLst>
          </p:cNvPr>
          <p:cNvSpPr txBox="1"/>
          <p:nvPr/>
        </p:nvSpPr>
        <p:spPr>
          <a:xfrm>
            <a:off x="46718" y="994840"/>
            <a:ext cx="4863212" cy="523220"/>
          </a:xfrm>
          <a:prstGeom prst="rect">
            <a:avLst/>
          </a:prstGeom>
          <a:noFill/>
          <a:ln>
            <a:noFill/>
          </a:ln>
        </p:spPr>
        <p:txBody>
          <a:bodyPr wrap="square" rtlCol="0">
            <a:spAutoFit/>
          </a:bodyPr>
          <a:lstStyle/>
          <a:p>
            <a:pPr algn="ctr"/>
            <a:r>
              <a:rPr lang="zh-CN" altLang="en-US" sz="2800" b="1" dirty="0">
                <a:solidFill>
                  <a:srgbClr val="003399"/>
                </a:solidFill>
                <a:latin typeface="黑体" panose="02010609060101010101" pitchFamily="49" charset="-122"/>
                <a:ea typeface="黑体" panose="02010609060101010101" pitchFamily="49" charset="-122"/>
              </a:rPr>
              <a:t>读取数据并导入数据库</a:t>
            </a:r>
          </a:p>
        </p:txBody>
      </p:sp>
      <p:sp>
        <p:nvSpPr>
          <p:cNvPr id="13" name="文本框 12">
            <a:extLst>
              <a:ext uri="{FF2B5EF4-FFF2-40B4-BE49-F238E27FC236}">
                <a16:creationId xmlns:a16="http://schemas.microsoft.com/office/drawing/2014/main" id="{421AEB3D-2D0C-46A2-9AF6-7D229A8BC9FD}"/>
              </a:ext>
            </a:extLst>
          </p:cNvPr>
          <p:cNvSpPr txBox="1"/>
          <p:nvPr/>
        </p:nvSpPr>
        <p:spPr>
          <a:xfrm flipH="1">
            <a:off x="947463" y="131011"/>
            <a:ext cx="4287145" cy="707886"/>
          </a:xfrm>
          <a:prstGeom prst="rect">
            <a:avLst/>
          </a:prstGeom>
          <a:noFill/>
        </p:spPr>
        <p:txBody>
          <a:bodyPr wrap="square" rtlCol="0">
            <a:spAutoFit/>
          </a:bodyPr>
          <a:lstStyle/>
          <a:p>
            <a:r>
              <a:rPr lang="zh-CN" altLang="en-US" sz="4000" dirty="0">
                <a:solidFill>
                  <a:srgbClr val="003399"/>
                </a:solidFill>
                <a:latin typeface="方正舒体" panose="02010601030101010101" pitchFamily="2" charset="-122"/>
                <a:ea typeface="方正舒体" panose="02010601030101010101" pitchFamily="2" charset="-122"/>
              </a:rPr>
              <a:t>数据分析和处理</a:t>
            </a:r>
          </a:p>
        </p:txBody>
      </p:sp>
      <p:grpSp>
        <p:nvGrpSpPr>
          <p:cNvPr id="15" name="组合 14">
            <a:extLst>
              <a:ext uri="{FF2B5EF4-FFF2-40B4-BE49-F238E27FC236}">
                <a16:creationId xmlns:a16="http://schemas.microsoft.com/office/drawing/2014/main" id="{F14562E1-5950-4A9E-8072-BED880BDF2F4}"/>
              </a:ext>
            </a:extLst>
          </p:cNvPr>
          <p:cNvGrpSpPr/>
          <p:nvPr/>
        </p:nvGrpSpPr>
        <p:grpSpPr>
          <a:xfrm>
            <a:off x="320172" y="215976"/>
            <a:ext cx="540000" cy="540000"/>
            <a:chOff x="328496" y="364706"/>
            <a:chExt cx="540000" cy="540000"/>
          </a:xfrm>
        </p:grpSpPr>
        <p:sp>
          <p:nvSpPr>
            <p:cNvPr id="16" name="矩形 15">
              <a:extLst>
                <a:ext uri="{FF2B5EF4-FFF2-40B4-BE49-F238E27FC236}">
                  <a16:creationId xmlns:a16="http://schemas.microsoft.com/office/drawing/2014/main" id="{42C6E4EF-8345-46EE-B471-57230E0507E0}"/>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3775FDE9-C19D-4A24-99FF-C386D25ADF7C}"/>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 name="直接连接符 2">
            <a:extLst>
              <a:ext uri="{FF2B5EF4-FFF2-40B4-BE49-F238E27FC236}">
                <a16:creationId xmlns:a16="http://schemas.microsoft.com/office/drawing/2014/main" id="{C3C0A1D6-E065-4EB5-8CF3-41B483CED17D}"/>
              </a:ext>
            </a:extLst>
          </p:cNvPr>
          <p:cNvCxnSpPr>
            <a:cxnSpLocks/>
          </p:cNvCxnSpPr>
          <p:nvPr/>
        </p:nvCxnSpPr>
        <p:spPr>
          <a:xfrm>
            <a:off x="729205" y="2683124"/>
            <a:ext cx="0" cy="1688015"/>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0C942107-C0AE-AED1-9CEF-7F0F3949E4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5085" y="1162169"/>
            <a:ext cx="2960857" cy="3726700"/>
          </a:xfrm>
          <a:prstGeom prst="rect">
            <a:avLst/>
          </a:prstGeom>
        </p:spPr>
      </p:pic>
      <p:sp>
        <p:nvSpPr>
          <p:cNvPr id="6" name="文本框 5">
            <a:extLst>
              <a:ext uri="{FF2B5EF4-FFF2-40B4-BE49-F238E27FC236}">
                <a16:creationId xmlns:a16="http://schemas.microsoft.com/office/drawing/2014/main" id="{2F2D9362-9622-6471-97FE-58755EF70131}"/>
              </a:ext>
            </a:extLst>
          </p:cNvPr>
          <p:cNvSpPr txBox="1"/>
          <p:nvPr/>
        </p:nvSpPr>
        <p:spPr>
          <a:xfrm>
            <a:off x="7123878" y="5107400"/>
            <a:ext cx="1643270" cy="369332"/>
          </a:xfrm>
          <a:prstGeom prst="rect">
            <a:avLst/>
          </a:prstGeom>
          <a:noFill/>
        </p:spPr>
        <p:txBody>
          <a:bodyPr wrap="square" rtlCol="0">
            <a:spAutoFit/>
          </a:bodyPr>
          <a:lstStyle/>
          <a:p>
            <a:r>
              <a:rPr lang="zh-CN" altLang="en-US" dirty="0">
                <a:solidFill>
                  <a:srgbClr val="003399"/>
                </a:solidFill>
              </a:rPr>
              <a:t>导入数据库</a:t>
            </a:r>
          </a:p>
        </p:txBody>
      </p:sp>
      <p:sp>
        <p:nvSpPr>
          <p:cNvPr id="7" name="文本框 6">
            <a:extLst>
              <a:ext uri="{FF2B5EF4-FFF2-40B4-BE49-F238E27FC236}">
                <a16:creationId xmlns:a16="http://schemas.microsoft.com/office/drawing/2014/main" id="{EA5360B2-EAB5-2FB7-C264-D871EAE6FAC5}"/>
              </a:ext>
            </a:extLst>
          </p:cNvPr>
          <p:cNvSpPr txBox="1"/>
          <p:nvPr/>
        </p:nvSpPr>
        <p:spPr>
          <a:xfrm>
            <a:off x="1020097" y="2572932"/>
            <a:ext cx="3697357" cy="1712135"/>
          </a:xfrm>
          <a:prstGeom prst="rect">
            <a:avLst/>
          </a:prstGeom>
          <a:noFill/>
        </p:spPr>
        <p:txBody>
          <a:bodyPr wrap="square" rtlCol="0">
            <a:spAutoFit/>
          </a:bodyPr>
          <a:lstStyle/>
          <a:p>
            <a:pPr indent="457200">
              <a:lnSpc>
                <a:spcPct val="150000"/>
              </a:lnSpc>
            </a:pPr>
            <a:r>
              <a:rPr lang="zh-CN" altLang="en-US" dirty="0"/>
              <a:t>根据得到的各个实体、关系、属性列表，调用</a:t>
            </a:r>
            <a:r>
              <a:rPr lang="en-US" altLang="zh-CN" dirty="0"/>
              <a:t>build_neo4j</a:t>
            </a:r>
            <a:r>
              <a:rPr lang="zh-CN" altLang="en-US" dirty="0"/>
              <a:t>模块中的函数构建相应的节点和边，完成知识图谱。</a:t>
            </a:r>
          </a:p>
        </p:txBody>
      </p:sp>
    </p:spTree>
    <p:extLst>
      <p:ext uri="{BB962C8B-B14F-4D97-AF65-F5344CB8AC3E}">
        <p14:creationId xmlns:p14="http://schemas.microsoft.com/office/powerpoint/2010/main" val="495511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ppt_x"/>
                                          </p:val>
                                        </p:tav>
                                        <p:tav tm="100000">
                                          <p:val>
                                            <p:strVal val="#ppt_x"/>
                                          </p:val>
                                        </p:tav>
                                      </p:tavLst>
                                    </p:anim>
                                    <p:anim calcmode="lin" valueType="num">
                                      <p:cBhvr additive="base">
                                        <p:cTn id="3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形 2" descr="研究">
            <a:extLst>
              <a:ext uri="{FF2B5EF4-FFF2-40B4-BE49-F238E27FC236}">
                <a16:creationId xmlns:a16="http://schemas.microsoft.com/office/drawing/2014/main" id="{AFACEE48-9C33-49DE-A9C6-126F1FCE4BA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78555" y="3102948"/>
            <a:ext cx="3508800" cy="3508800"/>
          </a:xfrm>
          <a:prstGeom prst="rect">
            <a:avLst/>
          </a:prstGeom>
        </p:spPr>
      </p:pic>
      <p:grpSp>
        <p:nvGrpSpPr>
          <p:cNvPr id="44" name="组合 43">
            <a:extLst>
              <a:ext uri="{FF2B5EF4-FFF2-40B4-BE49-F238E27FC236}">
                <a16:creationId xmlns:a16="http://schemas.microsoft.com/office/drawing/2014/main" id="{27A97377-CC14-44DE-BAB2-30695DC08B33}"/>
              </a:ext>
            </a:extLst>
          </p:cNvPr>
          <p:cNvGrpSpPr/>
          <p:nvPr/>
        </p:nvGrpSpPr>
        <p:grpSpPr>
          <a:xfrm>
            <a:off x="596348" y="1202795"/>
            <a:ext cx="8054717" cy="1743162"/>
            <a:chOff x="2424136" y="1811319"/>
            <a:chExt cx="3317413" cy="769162"/>
          </a:xfrm>
        </p:grpSpPr>
        <p:grpSp>
          <p:nvGrpSpPr>
            <p:cNvPr id="24" name="组合 23">
              <a:extLst>
                <a:ext uri="{FF2B5EF4-FFF2-40B4-BE49-F238E27FC236}">
                  <a16:creationId xmlns:a16="http://schemas.microsoft.com/office/drawing/2014/main" id="{5D0CD55C-6CC9-412C-8F89-E5AD2389217C}"/>
                </a:ext>
              </a:extLst>
            </p:cNvPr>
            <p:cNvGrpSpPr/>
            <p:nvPr/>
          </p:nvGrpSpPr>
          <p:grpSpPr>
            <a:xfrm>
              <a:off x="2424136" y="1811319"/>
              <a:ext cx="2973472" cy="769162"/>
              <a:chOff x="2629986" y="1459214"/>
              <a:chExt cx="3770606" cy="975362"/>
            </a:xfrm>
          </p:grpSpPr>
          <p:grpSp>
            <p:nvGrpSpPr>
              <p:cNvPr id="13" name="组合 12">
                <a:extLst>
                  <a:ext uri="{FF2B5EF4-FFF2-40B4-BE49-F238E27FC236}">
                    <a16:creationId xmlns:a16="http://schemas.microsoft.com/office/drawing/2014/main" id="{46C79F85-BE33-4DE8-A1CD-1330F02FF6B9}"/>
                  </a:ext>
                </a:extLst>
              </p:cNvPr>
              <p:cNvGrpSpPr/>
              <p:nvPr/>
            </p:nvGrpSpPr>
            <p:grpSpPr>
              <a:xfrm>
                <a:off x="2629986" y="1459214"/>
                <a:ext cx="3770606" cy="975362"/>
                <a:chOff x="1166287" y="1249680"/>
                <a:chExt cx="3770606" cy="975362"/>
              </a:xfrm>
              <a:solidFill>
                <a:srgbClr val="003399"/>
              </a:solidFill>
            </p:grpSpPr>
            <p:sp>
              <p:nvSpPr>
                <p:cNvPr id="11" name="椭圆 10">
                  <a:extLst>
                    <a:ext uri="{FF2B5EF4-FFF2-40B4-BE49-F238E27FC236}">
                      <a16:creationId xmlns:a16="http://schemas.microsoft.com/office/drawing/2014/main" id="{596108D8-4703-4B71-ABC9-56ABCC98245D}"/>
                    </a:ext>
                  </a:extLst>
                </p:cNvPr>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C7530FFD-B258-4EDF-B9B6-0B26BD8AB38B}"/>
                    </a:ext>
                  </a:extLst>
                </p:cNvPr>
                <p:cNvSpPr/>
                <p:nvPr/>
              </p:nvSpPr>
              <p:spPr>
                <a:xfrm>
                  <a:off x="1651546" y="1249682"/>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a:extLst>
                  <a:ext uri="{FF2B5EF4-FFF2-40B4-BE49-F238E27FC236}">
                    <a16:creationId xmlns:a16="http://schemas.microsoft.com/office/drawing/2014/main" id="{8859255A-7315-4A55-BD8F-F280BDB50CD9}"/>
                  </a:ext>
                </a:extLst>
              </p:cNvPr>
              <p:cNvSpPr/>
              <p:nvPr/>
            </p:nvSpPr>
            <p:spPr>
              <a:xfrm>
                <a:off x="2754945" y="1562182"/>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3</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a:extLst>
                <a:ext uri="{FF2B5EF4-FFF2-40B4-BE49-F238E27FC236}">
                  <a16:creationId xmlns:a16="http://schemas.microsoft.com/office/drawing/2014/main" id="{800E2043-5902-48E6-A576-E99698860D6A}"/>
                </a:ext>
              </a:extLst>
            </p:cNvPr>
            <p:cNvSpPr txBox="1"/>
            <p:nvPr/>
          </p:nvSpPr>
          <p:spPr>
            <a:xfrm>
              <a:off x="3150749" y="1965809"/>
              <a:ext cx="2590800" cy="460183"/>
            </a:xfrm>
            <a:prstGeom prst="rect">
              <a:avLst/>
            </a:prstGeom>
            <a:noFill/>
          </p:spPr>
          <p:txBody>
            <a:bodyPr wrap="square" rtlCol="0">
              <a:spAutoFit/>
            </a:bodyPr>
            <a:lstStyle/>
            <a:p>
              <a:r>
                <a:rPr lang="zh-CN" altLang="en-US" sz="6000" dirty="0">
                  <a:solidFill>
                    <a:schemeClr val="bg1"/>
                  </a:solidFill>
                  <a:latin typeface="黑体" panose="02010609060101010101" pitchFamily="49" charset="-122"/>
                  <a:ea typeface="黑体" panose="02010609060101010101" pitchFamily="49" charset="-122"/>
                </a:rPr>
                <a:t>交互系统设计</a:t>
              </a:r>
            </a:p>
          </p:txBody>
        </p:sp>
      </p:grpSp>
      <p:grpSp>
        <p:nvGrpSpPr>
          <p:cNvPr id="7" name="组合 6">
            <a:extLst>
              <a:ext uri="{FF2B5EF4-FFF2-40B4-BE49-F238E27FC236}">
                <a16:creationId xmlns:a16="http://schemas.microsoft.com/office/drawing/2014/main" id="{3BA15118-A7A7-4A94-901C-DBCD014DC970}"/>
              </a:ext>
            </a:extLst>
          </p:cNvPr>
          <p:cNvGrpSpPr/>
          <p:nvPr/>
        </p:nvGrpSpPr>
        <p:grpSpPr>
          <a:xfrm>
            <a:off x="7042496" y="-663036"/>
            <a:ext cx="5680997" cy="8189088"/>
            <a:chOff x="6922851" y="0"/>
            <a:chExt cx="5269149" cy="6858000"/>
          </a:xfrm>
          <a:solidFill>
            <a:srgbClr val="003399"/>
          </a:solidFill>
        </p:grpSpPr>
        <p:sp>
          <p:nvSpPr>
            <p:cNvPr id="8" name="椭圆 7">
              <a:extLst>
                <a:ext uri="{FF2B5EF4-FFF2-40B4-BE49-F238E27FC236}">
                  <a16:creationId xmlns:a16="http://schemas.microsoft.com/office/drawing/2014/main" id="{EF7EDA25-903B-4482-8E8B-3E41D9AD34C4}"/>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5C5658FA-B064-4136-9F76-28E7089DE4C5}"/>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a:extLst>
              <a:ext uri="{FF2B5EF4-FFF2-40B4-BE49-F238E27FC236}">
                <a16:creationId xmlns:a16="http://schemas.microsoft.com/office/drawing/2014/main" id="{91DAB701-9272-40B6-9705-90F2D7836F9E}"/>
              </a:ext>
            </a:extLst>
          </p:cNvPr>
          <p:cNvGrpSpPr/>
          <p:nvPr/>
        </p:nvGrpSpPr>
        <p:grpSpPr>
          <a:xfrm>
            <a:off x="7744444" y="0"/>
            <a:ext cx="4447556" cy="6858000"/>
            <a:chOff x="6922851" y="0"/>
            <a:chExt cx="5269149" cy="6858000"/>
          </a:xfrm>
          <a:blipFill dpi="0" rotWithShape="1">
            <a:blip r:embed="rId4"/>
            <a:srcRect/>
            <a:stretch>
              <a:fillRect l="-50000" r="-50000"/>
            </a:stretch>
          </a:blipFill>
        </p:grpSpPr>
        <p:sp>
          <p:nvSpPr>
            <p:cNvPr id="4" name="椭圆 3">
              <a:extLst>
                <a:ext uri="{FF2B5EF4-FFF2-40B4-BE49-F238E27FC236}">
                  <a16:creationId xmlns:a16="http://schemas.microsoft.com/office/drawing/2014/main" id="{43969E12-80FD-4216-9C30-CAC9FF4B6148}"/>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2DC05422-CB97-4CEC-B7B0-FB1189DCD806}"/>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id="{C8F27015-DA4B-49BA-8F00-D84A12DDC2CB}"/>
              </a:ext>
            </a:extLst>
          </p:cNvPr>
          <p:cNvGrpSpPr/>
          <p:nvPr/>
        </p:nvGrpSpPr>
        <p:grpSpPr>
          <a:xfrm>
            <a:off x="482533" y="3677002"/>
            <a:ext cx="565081" cy="782356"/>
            <a:chOff x="1503096" y="3024687"/>
            <a:chExt cx="565081" cy="782356"/>
          </a:xfrm>
          <a:solidFill>
            <a:schemeClr val="bg2">
              <a:lumMod val="75000"/>
            </a:schemeClr>
          </a:solidFill>
        </p:grpSpPr>
        <p:sp>
          <p:nvSpPr>
            <p:cNvPr id="18" name="等腰三角形 17">
              <a:extLst>
                <a:ext uri="{FF2B5EF4-FFF2-40B4-BE49-F238E27FC236}">
                  <a16:creationId xmlns:a16="http://schemas.microsoft.com/office/drawing/2014/main" id="{EDFB5F45-2381-494A-A347-76AB48677FA4}"/>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a:extLst>
                <a:ext uri="{FF2B5EF4-FFF2-40B4-BE49-F238E27FC236}">
                  <a16:creationId xmlns:a16="http://schemas.microsoft.com/office/drawing/2014/main" id="{7A8558E9-4DF6-4AA4-99C3-3741E39DC936}"/>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a:extLst>
              <a:ext uri="{FF2B5EF4-FFF2-40B4-BE49-F238E27FC236}">
                <a16:creationId xmlns:a16="http://schemas.microsoft.com/office/drawing/2014/main" id="{B12B8398-CD76-4D67-88A0-9E6FAEBC2746}"/>
              </a:ext>
            </a:extLst>
          </p:cNvPr>
          <p:cNvGrpSpPr/>
          <p:nvPr/>
        </p:nvGrpSpPr>
        <p:grpSpPr>
          <a:xfrm flipV="1">
            <a:off x="4865803" y="4802426"/>
            <a:ext cx="543059" cy="751867"/>
            <a:chOff x="1503096" y="3024687"/>
            <a:chExt cx="565081" cy="782356"/>
          </a:xfrm>
          <a:solidFill>
            <a:schemeClr val="bg2">
              <a:lumMod val="75000"/>
            </a:schemeClr>
          </a:solidFill>
        </p:grpSpPr>
        <p:sp>
          <p:nvSpPr>
            <p:cNvPr id="21" name="等腰三角形 20">
              <a:extLst>
                <a:ext uri="{FF2B5EF4-FFF2-40B4-BE49-F238E27FC236}">
                  <a16:creationId xmlns:a16="http://schemas.microsoft.com/office/drawing/2014/main" id="{5AF700F1-4A0C-4209-8E61-60E5B32F17B0}"/>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a:extLst>
                <a:ext uri="{FF2B5EF4-FFF2-40B4-BE49-F238E27FC236}">
                  <a16:creationId xmlns:a16="http://schemas.microsoft.com/office/drawing/2014/main" id="{73A35D47-C320-4EA6-BE90-39BF25CC63A6}"/>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929BF3BD-02CB-408D-95F1-D8100FE40271}"/>
              </a:ext>
            </a:extLst>
          </p:cNvPr>
          <p:cNvGrpSpPr/>
          <p:nvPr/>
        </p:nvGrpSpPr>
        <p:grpSpPr>
          <a:xfrm>
            <a:off x="320172" y="274706"/>
            <a:ext cx="540000" cy="540000"/>
            <a:chOff x="328496" y="364706"/>
            <a:chExt cx="540000" cy="540000"/>
          </a:xfrm>
        </p:grpSpPr>
        <p:sp>
          <p:nvSpPr>
            <p:cNvPr id="26" name="矩形 25">
              <a:extLst>
                <a:ext uri="{FF2B5EF4-FFF2-40B4-BE49-F238E27FC236}">
                  <a16:creationId xmlns:a16="http://schemas.microsoft.com/office/drawing/2014/main" id="{1362AAB9-979B-422C-9073-12D802D8B3DD}"/>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C62400D2-2906-48E8-BC7D-6387FAB8E2E4}"/>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050281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CA02AE76-0BD7-4C0D-960E-9BC18A99A060}"/>
              </a:ext>
            </a:extLst>
          </p:cNvPr>
          <p:cNvPicPr>
            <a:picLocks noChangeAspect="1"/>
          </p:cNvPicPr>
          <p:nvPr/>
        </p:nvPicPr>
        <p:blipFill rotWithShape="1">
          <a:blip r:embed="rId2">
            <a:extLst>
              <a:ext uri="{28A0092B-C50C-407E-A947-70E740481C1C}">
                <a14:useLocalDpi xmlns:a14="http://schemas.microsoft.com/office/drawing/2010/main" val="0"/>
              </a:ext>
            </a:extLst>
          </a:blip>
          <a:srcRect t="5863" b="9761"/>
          <a:stretch/>
        </p:blipFill>
        <p:spPr>
          <a:xfrm>
            <a:off x="0" y="0"/>
            <a:ext cx="12192000" cy="6858000"/>
          </a:xfrm>
          <a:prstGeom prst="rect">
            <a:avLst/>
          </a:prstGeom>
        </p:spPr>
      </p:pic>
      <p:sp>
        <p:nvSpPr>
          <p:cNvPr id="31" name="矩形 30">
            <a:extLst>
              <a:ext uri="{FF2B5EF4-FFF2-40B4-BE49-F238E27FC236}">
                <a16:creationId xmlns:a16="http://schemas.microsoft.com/office/drawing/2014/main" id="{F2BA0170-F17E-4FBC-AAD3-2AFEAFC00DE3}"/>
              </a:ext>
            </a:extLst>
          </p:cNvPr>
          <p:cNvSpPr/>
          <p:nvPr/>
        </p:nvSpPr>
        <p:spPr>
          <a:xfrm>
            <a:off x="0"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cxnSp>
        <p:nvCxnSpPr>
          <p:cNvPr id="14" name="直接连接符 13">
            <a:extLst>
              <a:ext uri="{FF2B5EF4-FFF2-40B4-BE49-F238E27FC236}">
                <a16:creationId xmlns:a16="http://schemas.microsoft.com/office/drawing/2014/main" id="{99B30C13-4BFC-431A-B28E-6DE041715ECB}"/>
              </a:ext>
            </a:extLst>
          </p:cNvPr>
          <p:cNvCxnSpPr>
            <a:cxnSpLocks/>
          </p:cNvCxnSpPr>
          <p:nvPr/>
        </p:nvCxnSpPr>
        <p:spPr>
          <a:xfrm>
            <a:off x="729205" y="1608881"/>
            <a:ext cx="5366795" cy="0"/>
          </a:xfrm>
          <a:prstGeom prst="line">
            <a:avLst/>
          </a:prstGeom>
          <a:ln w="57150">
            <a:solidFill>
              <a:srgbClr val="003399"/>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490A67B9-9330-4FDA-9B15-4C4FB3861484}"/>
              </a:ext>
            </a:extLst>
          </p:cNvPr>
          <p:cNvSpPr txBox="1"/>
          <p:nvPr/>
        </p:nvSpPr>
        <p:spPr>
          <a:xfrm>
            <a:off x="500172" y="963775"/>
            <a:ext cx="2610343" cy="523220"/>
          </a:xfrm>
          <a:prstGeom prst="rect">
            <a:avLst/>
          </a:prstGeom>
          <a:noFill/>
          <a:ln>
            <a:noFill/>
          </a:ln>
        </p:spPr>
        <p:txBody>
          <a:bodyPr wrap="square" rtlCol="0">
            <a:spAutoFit/>
          </a:bodyPr>
          <a:lstStyle/>
          <a:p>
            <a:pPr algn="ctr"/>
            <a:r>
              <a:rPr lang="zh-CN" altLang="en-US" sz="2800" b="1" dirty="0">
                <a:solidFill>
                  <a:srgbClr val="003399"/>
                </a:solidFill>
                <a:latin typeface="黑体" panose="02010609060101010101" pitchFamily="49" charset="-122"/>
                <a:ea typeface="黑体" panose="02010609060101010101" pitchFamily="49" charset="-122"/>
              </a:rPr>
              <a:t>问答模块设计</a:t>
            </a:r>
          </a:p>
        </p:txBody>
      </p:sp>
      <p:sp>
        <p:nvSpPr>
          <p:cNvPr id="27" name="文本框 26">
            <a:extLst>
              <a:ext uri="{FF2B5EF4-FFF2-40B4-BE49-F238E27FC236}">
                <a16:creationId xmlns:a16="http://schemas.microsoft.com/office/drawing/2014/main" id="{AE8C2F26-4642-45DE-8348-6B08085C6714}"/>
              </a:ext>
            </a:extLst>
          </p:cNvPr>
          <p:cNvSpPr txBox="1"/>
          <p:nvPr/>
        </p:nvSpPr>
        <p:spPr>
          <a:xfrm>
            <a:off x="729205" y="1803089"/>
            <a:ext cx="5366795" cy="2019912"/>
          </a:xfrm>
          <a:prstGeom prst="rect">
            <a:avLst/>
          </a:prstGeom>
          <a:noFill/>
        </p:spPr>
        <p:txBody>
          <a:bodyPr wrap="square" rtlCol="0">
            <a:spAutoFit/>
          </a:bodyPr>
          <a:lstStyle/>
          <a:p>
            <a:r>
              <a:rPr lang="en-US" altLang="zh-CN" sz="2000" b="1" dirty="0"/>
              <a:t>1</a:t>
            </a:r>
            <a:r>
              <a:rPr lang="zh-CN" altLang="en-US" sz="2000" b="1" dirty="0"/>
              <a:t>、问句分类</a:t>
            </a:r>
            <a:endParaRPr lang="en-US" altLang="zh-CN" sz="2000" b="1" dirty="0"/>
          </a:p>
          <a:p>
            <a:pPr indent="457200">
              <a:lnSpc>
                <a:spcPct val="150000"/>
              </a:lnSpc>
            </a:pPr>
            <a:r>
              <a:rPr lang="zh-CN" altLang="en-US" dirty="0"/>
              <a:t>将用户输入的问题进行匹配，对关键词进行清洗、删除重复的关键词，之后构建关键词字典，与标准字典匹配。</a:t>
            </a:r>
            <a:endParaRPr lang="en-US" altLang="zh-CN" dirty="0"/>
          </a:p>
          <a:p>
            <a:pPr indent="457200">
              <a:lnSpc>
                <a:spcPct val="150000"/>
              </a:lnSpc>
            </a:pPr>
            <a:r>
              <a:rPr lang="en-US" altLang="zh-CN" dirty="0"/>
              <a:t>Question_classifier</a:t>
            </a:r>
            <a:r>
              <a:rPr lang="zh-CN" altLang="en-US" dirty="0"/>
              <a:t>模块</a:t>
            </a:r>
          </a:p>
        </p:txBody>
      </p:sp>
      <p:sp>
        <p:nvSpPr>
          <p:cNvPr id="13" name="文本框 12">
            <a:extLst>
              <a:ext uri="{FF2B5EF4-FFF2-40B4-BE49-F238E27FC236}">
                <a16:creationId xmlns:a16="http://schemas.microsoft.com/office/drawing/2014/main" id="{421AEB3D-2D0C-46A2-9AF6-7D229A8BC9FD}"/>
              </a:ext>
            </a:extLst>
          </p:cNvPr>
          <p:cNvSpPr txBox="1"/>
          <p:nvPr/>
        </p:nvSpPr>
        <p:spPr>
          <a:xfrm flipH="1">
            <a:off x="940837" y="158786"/>
            <a:ext cx="3949214" cy="707886"/>
          </a:xfrm>
          <a:prstGeom prst="rect">
            <a:avLst/>
          </a:prstGeom>
          <a:noFill/>
        </p:spPr>
        <p:txBody>
          <a:bodyPr wrap="square" rtlCol="0">
            <a:spAutoFit/>
          </a:bodyPr>
          <a:lstStyle/>
          <a:p>
            <a:r>
              <a:rPr lang="zh-CN" altLang="en-US" sz="4000" dirty="0">
                <a:solidFill>
                  <a:srgbClr val="003399"/>
                </a:solidFill>
                <a:latin typeface="方正舒体" panose="02010601030101010101" pitchFamily="2" charset="-122"/>
                <a:ea typeface="方正舒体" panose="02010601030101010101" pitchFamily="2" charset="-122"/>
              </a:rPr>
              <a:t>交互系统设计</a:t>
            </a:r>
          </a:p>
        </p:txBody>
      </p:sp>
      <p:grpSp>
        <p:nvGrpSpPr>
          <p:cNvPr id="15" name="组合 14">
            <a:extLst>
              <a:ext uri="{FF2B5EF4-FFF2-40B4-BE49-F238E27FC236}">
                <a16:creationId xmlns:a16="http://schemas.microsoft.com/office/drawing/2014/main" id="{F14562E1-5950-4A9E-8072-BED880BDF2F4}"/>
              </a:ext>
            </a:extLst>
          </p:cNvPr>
          <p:cNvGrpSpPr/>
          <p:nvPr/>
        </p:nvGrpSpPr>
        <p:grpSpPr>
          <a:xfrm>
            <a:off x="329301" y="206556"/>
            <a:ext cx="540000" cy="540000"/>
            <a:chOff x="328496" y="364706"/>
            <a:chExt cx="540000" cy="540000"/>
          </a:xfrm>
        </p:grpSpPr>
        <p:sp>
          <p:nvSpPr>
            <p:cNvPr id="16" name="矩形 15">
              <a:extLst>
                <a:ext uri="{FF2B5EF4-FFF2-40B4-BE49-F238E27FC236}">
                  <a16:creationId xmlns:a16="http://schemas.microsoft.com/office/drawing/2014/main" id="{42C6E4EF-8345-46EE-B471-57230E0507E0}"/>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3775FDE9-C19D-4A24-99FF-C386D25ADF7C}"/>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a:extLst>
              <a:ext uri="{FF2B5EF4-FFF2-40B4-BE49-F238E27FC236}">
                <a16:creationId xmlns:a16="http://schemas.microsoft.com/office/drawing/2014/main" id="{3148B98C-081F-945E-357C-1F6753AB582F}"/>
              </a:ext>
            </a:extLst>
          </p:cNvPr>
          <p:cNvSpPr txBox="1"/>
          <p:nvPr/>
        </p:nvSpPr>
        <p:spPr>
          <a:xfrm>
            <a:off x="729205" y="3949148"/>
            <a:ext cx="4816830" cy="1923604"/>
          </a:xfrm>
          <a:prstGeom prst="rect">
            <a:avLst/>
          </a:prstGeom>
          <a:noFill/>
        </p:spPr>
        <p:txBody>
          <a:bodyPr wrap="square" rtlCol="0">
            <a:spAutoFit/>
          </a:bodyPr>
          <a:lstStyle/>
          <a:p>
            <a:r>
              <a:rPr lang="en-US" altLang="zh-CN" sz="2000" b="1" dirty="0"/>
              <a:t>2</a:t>
            </a:r>
            <a:r>
              <a:rPr lang="zh-CN" altLang="en-US" sz="2000" b="1" dirty="0"/>
              <a:t>、问句解析</a:t>
            </a:r>
            <a:endParaRPr lang="en-US" altLang="zh-CN" sz="2000" b="1" dirty="0"/>
          </a:p>
          <a:p>
            <a:pPr indent="457200">
              <a:lnSpc>
                <a:spcPct val="150000"/>
              </a:lnSpc>
            </a:pPr>
            <a:r>
              <a:rPr lang="zh-CN" altLang="en-US" dirty="0"/>
              <a:t>将问句分类得到的问句进行解析，构建节点，得到问句相关的</a:t>
            </a:r>
            <a:r>
              <a:rPr lang="en-US" altLang="zh-CN" dirty="0"/>
              <a:t>SQL</a:t>
            </a:r>
            <a:r>
              <a:rPr lang="zh-CN" altLang="en-US" dirty="0"/>
              <a:t>查询语句</a:t>
            </a:r>
            <a:endParaRPr lang="en-US" altLang="zh-CN" dirty="0"/>
          </a:p>
          <a:p>
            <a:pPr indent="457200">
              <a:lnSpc>
                <a:spcPct val="150000"/>
              </a:lnSpc>
            </a:pPr>
            <a:r>
              <a:rPr lang="en-US" altLang="zh-CN" dirty="0"/>
              <a:t>Question_paser</a:t>
            </a:r>
            <a:r>
              <a:rPr lang="zh-CN" altLang="en-US" dirty="0"/>
              <a:t>模块</a:t>
            </a:r>
            <a:endParaRPr lang="en-US" altLang="zh-CN" dirty="0"/>
          </a:p>
          <a:p>
            <a:endParaRPr lang="zh-CN" altLang="en-US" dirty="0"/>
          </a:p>
        </p:txBody>
      </p:sp>
      <p:sp>
        <p:nvSpPr>
          <p:cNvPr id="5" name="文本框 4">
            <a:extLst>
              <a:ext uri="{FF2B5EF4-FFF2-40B4-BE49-F238E27FC236}">
                <a16:creationId xmlns:a16="http://schemas.microsoft.com/office/drawing/2014/main" id="{63B892E2-32D6-2083-A63D-4F34DC32F95F}"/>
              </a:ext>
            </a:extLst>
          </p:cNvPr>
          <p:cNvSpPr txBox="1"/>
          <p:nvPr/>
        </p:nvSpPr>
        <p:spPr>
          <a:xfrm>
            <a:off x="6950765" y="1804708"/>
            <a:ext cx="3982278" cy="2019912"/>
          </a:xfrm>
          <a:prstGeom prst="rect">
            <a:avLst/>
          </a:prstGeom>
          <a:noFill/>
        </p:spPr>
        <p:txBody>
          <a:bodyPr wrap="square" rtlCol="0">
            <a:spAutoFit/>
          </a:bodyPr>
          <a:lstStyle/>
          <a:p>
            <a:r>
              <a:rPr lang="en-US" altLang="zh-CN" sz="2000" b="1" dirty="0"/>
              <a:t>3</a:t>
            </a:r>
            <a:r>
              <a:rPr lang="zh-CN" altLang="en-US" sz="2000" b="1" dirty="0"/>
              <a:t>、知识图谱查询、返回</a:t>
            </a:r>
            <a:endParaRPr lang="en-US" altLang="zh-CN" sz="2000" b="1" dirty="0"/>
          </a:p>
          <a:p>
            <a:pPr indent="457200">
              <a:lnSpc>
                <a:spcPct val="150000"/>
              </a:lnSpc>
            </a:pPr>
            <a:r>
              <a:rPr lang="zh-CN" altLang="en-US" dirty="0"/>
              <a:t>将得到的</a:t>
            </a:r>
            <a:r>
              <a:rPr lang="en-US" altLang="zh-CN" dirty="0"/>
              <a:t>SQL</a:t>
            </a:r>
            <a:r>
              <a:rPr lang="zh-CN" altLang="en-US" dirty="0"/>
              <a:t>语句输入到</a:t>
            </a:r>
            <a:r>
              <a:rPr lang="en-US" altLang="zh-CN" dirty="0"/>
              <a:t>Neo4j</a:t>
            </a:r>
            <a:r>
              <a:rPr lang="zh-CN" altLang="en-US" dirty="0"/>
              <a:t>数据库中进行查询，将查询得到的结果带入回复模板得到最终回复</a:t>
            </a:r>
            <a:endParaRPr lang="en-US" altLang="zh-CN" dirty="0"/>
          </a:p>
          <a:p>
            <a:pPr indent="457200">
              <a:lnSpc>
                <a:spcPct val="150000"/>
              </a:lnSpc>
            </a:pPr>
            <a:r>
              <a:rPr lang="en-US" altLang="zh-CN" dirty="0"/>
              <a:t>answer_search</a:t>
            </a:r>
            <a:r>
              <a:rPr lang="zh-CN" altLang="en-US" dirty="0"/>
              <a:t>模块</a:t>
            </a:r>
          </a:p>
        </p:txBody>
      </p:sp>
      <p:graphicFrame>
        <p:nvGraphicFramePr>
          <p:cNvPr id="6" name="对象 5">
            <a:extLst>
              <a:ext uri="{FF2B5EF4-FFF2-40B4-BE49-F238E27FC236}">
                <a16:creationId xmlns:a16="http://schemas.microsoft.com/office/drawing/2014/main" id="{EDA89CA7-16EE-B0BB-03B3-CB40F6CCA306}"/>
              </a:ext>
            </a:extLst>
          </p:cNvPr>
          <p:cNvGraphicFramePr>
            <a:graphicFrameLocks noChangeAspect="1"/>
          </p:cNvGraphicFramePr>
          <p:nvPr>
            <p:extLst>
              <p:ext uri="{D42A27DB-BD31-4B8C-83A1-F6EECF244321}">
                <p14:modId xmlns:p14="http://schemas.microsoft.com/office/powerpoint/2010/main" val="2595318168"/>
              </p:ext>
            </p:extLst>
          </p:nvPr>
        </p:nvGraphicFramePr>
        <p:xfrm>
          <a:off x="5818040" y="4372674"/>
          <a:ext cx="5867312" cy="876445"/>
        </p:xfrm>
        <a:graphic>
          <a:graphicData uri="http://schemas.openxmlformats.org/presentationml/2006/ole">
            <mc:AlternateContent xmlns:mc="http://schemas.openxmlformats.org/markup-compatibility/2006">
              <mc:Choice xmlns:v="urn:schemas-microsoft-com:vml" Requires="v">
                <p:oleObj name="Visio" r:id="rId4" imgW="3825188" imgH="571624" progId="Visio.Drawing.15">
                  <p:embed/>
                </p:oleObj>
              </mc:Choice>
              <mc:Fallback>
                <p:oleObj name="Visio" r:id="rId4" imgW="3825188" imgH="571624" progId="Visio.Drawing.15">
                  <p:embed/>
                  <p:pic>
                    <p:nvPicPr>
                      <p:cNvPr id="0" name=""/>
                      <p:cNvPicPr/>
                      <p:nvPr/>
                    </p:nvPicPr>
                    <p:blipFill>
                      <a:blip r:embed="rId5"/>
                      <a:stretch>
                        <a:fillRect/>
                      </a:stretch>
                    </p:blipFill>
                    <p:spPr>
                      <a:xfrm>
                        <a:off x="5818040" y="4372674"/>
                        <a:ext cx="5867312" cy="876445"/>
                      </a:xfrm>
                      <a:prstGeom prst="rect">
                        <a:avLst/>
                      </a:prstGeom>
                    </p:spPr>
                  </p:pic>
                </p:oleObj>
              </mc:Fallback>
            </mc:AlternateContent>
          </a:graphicData>
        </a:graphic>
      </p:graphicFrame>
      <p:sp>
        <p:nvSpPr>
          <p:cNvPr id="11" name="文本框 10">
            <a:extLst>
              <a:ext uri="{FF2B5EF4-FFF2-40B4-BE49-F238E27FC236}">
                <a16:creationId xmlns:a16="http://schemas.microsoft.com/office/drawing/2014/main" id="{9CB0F272-58E8-0D8F-BB25-334C30A70F55}"/>
              </a:ext>
            </a:extLst>
          </p:cNvPr>
          <p:cNvSpPr txBox="1"/>
          <p:nvPr/>
        </p:nvSpPr>
        <p:spPr>
          <a:xfrm>
            <a:off x="7957930" y="5516593"/>
            <a:ext cx="1967948" cy="369332"/>
          </a:xfrm>
          <a:prstGeom prst="rect">
            <a:avLst/>
          </a:prstGeom>
          <a:noFill/>
        </p:spPr>
        <p:txBody>
          <a:bodyPr wrap="square" rtlCol="0">
            <a:spAutoFit/>
          </a:bodyPr>
          <a:lstStyle/>
          <a:p>
            <a:r>
              <a:rPr lang="zh-CN" altLang="en-US" dirty="0">
                <a:solidFill>
                  <a:srgbClr val="003399"/>
                </a:solidFill>
              </a:rPr>
              <a:t>系统工作流程</a:t>
            </a:r>
          </a:p>
        </p:txBody>
      </p:sp>
      <p:cxnSp>
        <p:nvCxnSpPr>
          <p:cNvPr id="12" name="直接连接符 11">
            <a:extLst>
              <a:ext uri="{FF2B5EF4-FFF2-40B4-BE49-F238E27FC236}">
                <a16:creationId xmlns:a16="http://schemas.microsoft.com/office/drawing/2014/main" id="{F3364C41-D9BE-E77A-DF71-8B33E703C966}"/>
              </a:ext>
            </a:extLst>
          </p:cNvPr>
          <p:cNvCxnSpPr>
            <a:cxnSpLocks/>
          </p:cNvCxnSpPr>
          <p:nvPr/>
        </p:nvCxnSpPr>
        <p:spPr>
          <a:xfrm>
            <a:off x="532083" y="1803089"/>
            <a:ext cx="0" cy="1900894"/>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76EEA5B8-AD8E-CBAC-5193-EE49E9730776}"/>
              </a:ext>
            </a:extLst>
          </p:cNvPr>
          <p:cNvCxnSpPr>
            <a:cxnSpLocks/>
          </p:cNvCxnSpPr>
          <p:nvPr/>
        </p:nvCxnSpPr>
        <p:spPr>
          <a:xfrm>
            <a:off x="532083" y="3949148"/>
            <a:ext cx="0" cy="1567445"/>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8596F6C5-8B74-227E-5150-3A86E769473B}"/>
              </a:ext>
            </a:extLst>
          </p:cNvPr>
          <p:cNvCxnSpPr>
            <a:cxnSpLocks/>
          </p:cNvCxnSpPr>
          <p:nvPr/>
        </p:nvCxnSpPr>
        <p:spPr>
          <a:xfrm>
            <a:off x="6800361" y="1862724"/>
            <a:ext cx="0" cy="1841259"/>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8257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500"/>
                                        <p:tgtEl>
                                          <p:spTgt spid="2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par>
                                <p:cTn id="32" presetID="10" presetClass="entr" presetSubtype="0" fill="hold"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4" grpId="0"/>
      <p:bldP spid="5"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CA02AE76-0BD7-4C0D-960E-9BC18A99A060}"/>
              </a:ext>
            </a:extLst>
          </p:cNvPr>
          <p:cNvPicPr>
            <a:picLocks noChangeAspect="1"/>
          </p:cNvPicPr>
          <p:nvPr/>
        </p:nvPicPr>
        <p:blipFill rotWithShape="1">
          <a:blip r:embed="rId2">
            <a:extLst>
              <a:ext uri="{28A0092B-C50C-407E-A947-70E740481C1C}">
                <a14:useLocalDpi xmlns:a14="http://schemas.microsoft.com/office/drawing/2010/main" val="0"/>
              </a:ext>
            </a:extLst>
          </a:blip>
          <a:srcRect t="5863" b="9761"/>
          <a:stretch/>
        </p:blipFill>
        <p:spPr>
          <a:xfrm>
            <a:off x="0" y="0"/>
            <a:ext cx="12192000" cy="6858000"/>
          </a:xfrm>
          <a:prstGeom prst="rect">
            <a:avLst/>
          </a:prstGeom>
        </p:spPr>
      </p:pic>
      <p:sp>
        <p:nvSpPr>
          <p:cNvPr id="31" name="矩形 30">
            <a:extLst>
              <a:ext uri="{FF2B5EF4-FFF2-40B4-BE49-F238E27FC236}">
                <a16:creationId xmlns:a16="http://schemas.microsoft.com/office/drawing/2014/main" id="{F2BA0170-F17E-4FBC-AAD3-2AFEAFC00DE3}"/>
              </a:ext>
            </a:extLst>
          </p:cNvPr>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cxnSp>
        <p:nvCxnSpPr>
          <p:cNvPr id="14" name="直接连接符 13">
            <a:extLst>
              <a:ext uri="{FF2B5EF4-FFF2-40B4-BE49-F238E27FC236}">
                <a16:creationId xmlns:a16="http://schemas.microsoft.com/office/drawing/2014/main" id="{99B30C13-4BFC-431A-B28E-6DE041715ECB}"/>
              </a:ext>
            </a:extLst>
          </p:cNvPr>
          <p:cNvCxnSpPr>
            <a:cxnSpLocks/>
          </p:cNvCxnSpPr>
          <p:nvPr/>
        </p:nvCxnSpPr>
        <p:spPr>
          <a:xfrm>
            <a:off x="729205" y="1608881"/>
            <a:ext cx="5366795" cy="0"/>
          </a:xfrm>
          <a:prstGeom prst="line">
            <a:avLst/>
          </a:prstGeom>
          <a:ln w="57150">
            <a:solidFill>
              <a:srgbClr val="003399"/>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490A67B9-9330-4FDA-9B15-4C4FB3861484}"/>
              </a:ext>
            </a:extLst>
          </p:cNvPr>
          <p:cNvSpPr txBox="1"/>
          <p:nvPr/>
        </p:nvSpPr>
        <p:spPr>
          <a:xfrm>
            <a:off x="265379" y="962735"/>
            <a:ext cx="3060917" cy="523220"/>
          </a:xfrm>
          <a:prstGeom prst="rect">
            <a:avLst/>
          </a:prstGeom>
          <a:noFill/>
          <a:ln>
            <a:noFill/>
          </a:ln>
        </p:spPr>
        <p:txBody>
          <a:bodyPr wrap="square" rtlCol="0">
            <a:spAutoFit/>
          </a:bodyPr>
          <a:lstStyle/>
          <a:p>
            <a:pPr algn="ctr"/>
            <a:r>
              <a:rPr lang="zh-CN" altLang="en-US" sz="2800" b="1" dirty="0">
                <a:solidFill>
                  <a:srgbClr val="003399"/>
                </a:solidFill>
                <a:latin typeface="黑体" panose="02010609060101010101" pitchFamily="49" charset="-122"/>
                <a:ea typeface="黑体" panose="02010609060101010101" pitchFamily="49" charset="-122"/>
              </a:rPr>
              <a:t>交互界面设计</a:t>
            </a:r>
          </a:p>
        </p:txBody>
      </p:sp>
      <p:cxnSp>
        <p:nvCxnSpPr>
          <p:cNvPr id="3" name="直接连接符 2">
            <a:extLst>
              <a:ext uri="{FF2B5EF4-FFF2-40B4-BE49-F238E27FC236}">
                <a16:creationId xmlns:a16="http://schemas.microsoft.com/office/drawing/2014/main" id="{C3C0A1D6-E065-4EB5-8CF3-41B483CED17D}"/>
              </a:ext>
            </a:extLst>
          </p:cNvPr>
          <p:cNvCxnSpPr>
            <a:cxnSpLocks/>
          </p:cNvCxnSpPr>
          <p:nvPr/>
        </p:nvCxnSpPr>
        <p:spPr>
          <a:xfrm>
            <a:off x="689301" y="2713926"/>
            <a:ext cx="0" cy="2019912"/>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5D2242C0-C494-D2F6-2252-D351C42E6AD2}"/>
              </a:ext>
            </a:extLst>
          </p:cNvPr>
          <p:cNvSpPr txBox="1"/>
          <p:nvPr/>
        </p:nvSpPr>
        <p:spPr>
          <a:xfrm flipH="1">
            <a:off x="940837" y="158786"/>
            <a:ext cx="3949214" cy="707886"/>
          </a:xfrm>
          <a:prstGeom prst="rect">
            <a:avLst/>
          </a:prstGeom>
          <a:noFill/>
        </p:spPr>
        <p:txBody>
          <a:bodyPr wrap="square" rtlCol="0">
            <a:spAutoFit/>
          </a:bodyPr>
          <a:lstStyle/>
          <a:p>
            <a:r>
              <a:rPr lang="zh-CN" altLang="en-US" sz="4000" dirty="0">
                <a:solidFill>
                  <a:srgbClr val="003399"/>
                </a:solidFill>
                <a:latin typeface="方正舒体" panose="02010601030101010101" pitchFamily="2" charset="-122"/>
                <a:ea typeface="方正舒体" panose="02010601030101010101" pitchFamily="2" charset="-122"/>
              </a:rPr>
              <a:t>交互系统设计</a:t>
            </a:r>
          </a:p>
        </p:txBody>
      </p:sp>
      <p:grpSp>
        <p:nvGrpSpPr>
          <p:cNvPr id="4" name="组合 3">
            <a:extLst>
              <a:ext uri="{FF2B5EF4-FFF2-40B4-BE49-F238E27FC236}">
                <a16:creationId xmlns:a16="http://schemas.microsoft.com/office/drawing/2014/main" id="{A6B66D33-8F53-BB0C-0443-810CC7535A43}"/>
              </a:ext>
            </a:extLst>
          </p:cNvPr>
          <p:cNvGrpSpPr/>
          <p:nvPr/>
        </p:nvGrpSpPr>
        <p:grpSpPr>
          <a:xfrm>
            <a:off x="329301" y="206556"/>
            <a:ext cx="540000" cy="540000"/>
            <a:chOff x="328496" y="364706"/>
            <a:chExt cx="540000" cy="540000"/>
          </a:xfrm>
        </p:grpSpPr>
        <p:sp>
          <p:nvSpPr>
            <p:cNvPr id="5" name="矩形 4">
              <a:extLst>
                <a:ext uri="{FF2B5EF4-FFF2-40B4-BE49-F238E27FC236}">
                  <a16:creationId xmlns:a16="http://schemas.microsoft.com/office/drawing/2014/main" id="{1CE31778-ED7C-CD29-5166-FE130D794D13}"/>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4F7C3906-7A96-6770-15E5-6BC1CCD37B71}"/>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a:extLst>
              <a:ext uri="{FF2B5EF4-FFF2-40B4-BE49-F238E27FC236}">
                <a16:creationId xmlns:a16="http://schemas.microsoft.com/office/drawing/2014/main" id="{69F12EC2-66E9-B27E-98C2-37EDADAB301B}"/>
              </a:ext>
            </a:extLst>
          </p:cNvPr>
          <p:cNvSpPr txBox="1"/>
          <p:nvPr/>
        </p:nvSpPr>
        <p:spPr>
          <a:xfrm>
            <a:off x="869301" y="2614490"/>
            <a:ext cx="5015946" cy="2435410"/>
          </a:xfrm>
          <a:prstGeom prst="rect">
            <a:avLst/>
          </a:prstGeom>
          <a:noFill/>
        </p:spPr>
        <p:txBody>
          <a:bodyPr wrap="square" rtlCol="0">
            <a:spAutoFit/>
          </a:bodyPr>
          <a:lstStyle/>
          <a:p>
            <a:r>
              <a:rPr lang="zh-CN" altLang="en-US" sz="2000" b="1" dirty="0"/>
              <a:t>前端界面交互设计</a:t>
            </a:r>
            <a:endParaRPr lang="en-US" altLang="zh-CN" sz="2000" b="1" dirty="0"/>
          </a:p>
          <a:p>
            <a:pPr indent="457200">
              <a:lnSpc>
                <a:spcPct val="150000"/>
              </a:lnSpc>
            </a:pPr>
            <a:r>
              <a:rPr lang="zh-CN" altLang="en-US" dirty="0"/>
              <a:t>包括聊天框、输入框、“发送”按键、背景三部分。</a:t>
            </a:r>
            <a:endParaRPr lang="en-US" altLang="zh-CN" dirty="0"/>
          </a:p>
          <a:p>
            <a:pPr indent="457200">
              <a:lnSpc>
                <a:spcPct val="150000"/>
              </a:lnSpc>
            </a:pPr>
            <a:r>
              <a:rPr lang="zh-CN" altLang="en-US" dirty="0"/>
              <a:t>聊天框用于显示聊天记录</a:t>
            </a:r>
            <a:endParaRPr lang="en-US" altLang="zh-CN" dirty="0"/>
          </a:p>
          <a:p>
            <a:pPr indent="457200">
              <a:lnSpc>
                <a:spcPct val="150000"/>
              </a:lnSpc>
            </a:pPr>
            <a:r>
              <a:rPr lang="zh-CN" altLang="en-US" dirty="0"/>
              <a:t>输入框用于用户输入问题</a:t>
            </a:r>
            <a:endParaRPr lang="en-US" altLang="zh-CN" dirty="0"/>
          </a:p>
          <a:p>
            <a:pPr indent="457200">
              <a:lnSpc>
                <a:spcPct val="150000"/>
              </a:lnSpc>
            </a:pPr>
            <a:r>
              <a:rPr lang="zh-CN" altLang="en-US" dirty="0"/>
              <a:t>“发送”按键用于用户发送问题</a:t>
            </a:r>
          </a:p>
        </p:txBody>
      </p:sp>
      <p:pic>
        <p:nvPicPr>
          <p:cNvPr id="22" name="图片 21">
            <a:extLst>
              <a:ext uri="{FF2B5EF4-FFF2-40B4-BE49-F238E27FC236}">
                <a16:creationId xmlns:a16="http://schemas.microsoft.com/office/drawing/2014/main" id="{C6D9DE19-DD1F-FDC0-38A9-E6A3C8EF87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5246" y="1843395"/>
            <a:ext cx="5315913" cy="3900773"/>
          </a:xfrm>
          <a:prstGeom prst="rect">
            <a:avLst/>
          </a:prstGeom>
        </p:spPr>
      </p:pic>
      <p:sp>
        <p:nvSpPr>
          <p:cNvPr id="23" name="文本框 22">
            <a:extLst>
              <a:ext uri="{FF2B5EF4-FFF2-40B4-BE49-F238E27FC236}">
                <a16:creationId xmlns:a16="http://schemas.microsoft.com/office/drawing/2014/main" id="{A109A3FF-0BF2-AB88-60CC-A470AC0668D8}"/>
              </a:ext>
            </a:extLst>
          </p:cNvPr>
          <p:cNvSpPr txBox="1"/>
          <p:nvPr/>
        </p:nvSpPr>
        <p:spPr>
          <a:xfrm>
            <a:off x="8216347" y="5911873"/>
            <a:ext cx="1106557" cy="376283"/>
          </a:xfrm>
          <a:prstGeom prst="rect">
            <a:avLst/>
          </a:prstGeom>
          <a:noFill/>
        </p:spPr>
        <p:txBody>
          <a:bodyPr wrap="square" rtlCol="0">
            <a:spAutoFit/>
          </a:bodyPr>
          <a:lstStyle/>
          <a:p>
            <a:r>
              <a:rPr lang="zh-CN" altLang="en-US" dirty="0">
                <a:solidFill>
                  <a:srgbClr val="003399"/>
                </a:solidFill>
              </a:rPr>
              <a:t>聊天界面</a:t>
            </a:r>
          </a:p>
        </p:txBody>
      </p:sp>
    </p:spTree>
    <p:extLst>
      <p:ext uri="{BB962C8B-B14F-4D97-AF65-F5344CB8AC3E}">
        <p14:creationId xmlns:p14="http://schemas.microsoft.com/office/powerpoint/2010/main" val="1530228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11" grpId="0"/>
      <p:bldP spid="2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形 2" descr="研究">
            <a:extLst>
              <a:ext uri="{FF2B5EF4-FFF2-40B4-BE49-F238E27FC236}">
                <a16:creationId xmlns:a16="http://schemas.microsoft.com/office/drawing/2014/main" id="{AFACEE48-9C33-49DE-A9C6-126F1FCE4BA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78555" y="3102948"/>
            <a:ext cx="3508800" cy="3508800"/>
          </a:xfrm>
          <a:prstGeom prst="rect">
            <a:avLst/>
          </a:prstGeom>
        </p:spPr>
      </p:pic>
      <p:grpSp>
        <p:nvGrpSpPr>
          <p:cNvPr id="44" name="组合 43">
            <a:extLst>
              <a:ext uri="{FF2B5EF4-FFF2-40B4-BE49-F238E27FC236}">
                <a16:creationId xmlns:a16="http://schemas.microsoft.com/office/drawing/2014/main" id="{27A97377-CC14-44DE-BAB2-30695DC08B33}"/>
              </a:ext>
            </a:extLst>
          </p:cNvPr>
          <p:cNvGrpSpPr/>
          <p:nvPr/>
        </p:nvGrpSpPr>
        <p:grpSpPr>
          <a:xfrm>
            <a:off x="185530" y="1202795"/>
            <a:ext cx="9114816" cy="1743162"/>
            <a:chOff x="2424136" y="1811319"/>
            <a:chExt cx="3571848" cy="769162"/>
          </a:xfrm>
        </p:grpSpPr>
        <p:grpSp>
          <p:nvGrpSpPr>
            <p:cNvPr id="24" name="组合 23">
              <a:extLst>
                <a:ext uri="{FF2B5EF4-FFF2-40B4-BE49-F238E27FC236}">
                  <a16:creationId xmlns:a16="http://schemas.microsoft.com/office/drawing/2014/main" id="{5D0CD55C-6CC9-412C-8F89-E5AD2389217C}"/>
                </a:ext>
              </a:extLst>
            </p:cNvPr>
            <p:cNvGrpSpPr/>
            <p:nvPr/>
          </p:nvGrpSpPr>
          <p:grpSpPr>
            <a:xfrm>
              <a:off x="2424136" y="1811319"/>
              <a:ext cx="2973472" cy="769162"/>
              <a:chOff x="2629986" y="1459214"/>
              <a:chExt cx="3770606" cy="975362"/>
            </a:xfrm>
          </p:grpSpPr>
          <p:grpSp>
            <p:nvGrpSpPr>
              <p:cNvPr id="13" name="组合 12">
                <a:extLst>
                  <a:ext uri="{FF2B5EF4-FFF2-40B4-BE49-F238E27FC236}">
                    <a16:creationId xmlns:a16="http://schemas.microsoft.com/office/drawing/2014/main" id="{46C79F85-BE33-4DE8-A1CD-1330F02FF6B9}"/>
                  </a:ext>
                </a:extLst>
              </p:cNvPr>
              <p:cNvGrpSpPr/>
              <p:nvPr/>
            </p:nvGrpSpPr>
            <p:grpSpPr>
              <a:xfrm>
                <a:off x="2629986" y="1459214"/>
                <a:ext cx="3770606" cy="975362"/>
                <a:chOff x="1166287" y="1249680"/>
                <a:chExt cx="3770606" cy="975362"/>
              </a:xfrm>
              <a:solidFill>
                <a:srgbClr val="003399"/>
              </a:solidFill>
            </p:grpSpPr>
            <p:sp>
              <p:nvSpPr>
                <p:cNvPr id="11" name="椭圆 10">
                  <a:extLst>
                    <a:ext uri="{FF2B5EF4-FFF2-40B4-BE49-F238E27FC236}">
                      <a16:creationId xmlns:a16="http://schemas.microsoft.com/office/drawing/2014/main" id="{596108D8-4703-4B71-ABC9-56ABCC98245D}"/>
                    </a:ext>
                  </a:extLst>
                </p:cNvPr>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C7530FFD-B258-4EDF-B9B6-0B26BD8AB38B}"/>
                    </a:ext>
                  </a:extLst>
                </p:cNvPr>
                <p:cNvSpPr/>
                <p:nvPr/>
              </p:nvSpPr>
              <p:spPr>
                <a:xfrm>
                  <a:off x="1651546" y="1249682"/>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a:extLst>
                  <a:ext uri="{FF2B5EF4-FFF2-40B4-BE49-F238E27FC236}">
                    <a16:creationId xmlns:a16="http://schemas.microsoft.com/office/drawing/2014/main" id="{8859255A-7315-4A55-BD8F-F280BDB50CD9}"/>
                  </a:ext>
                </a:extLst>
              </p:cNvPr>
              <p:cNvSpPr/>
              <p:nvPr/>
            </p:nvSpPr>
            <p:spPr>
              <a:xfrm>
                <a:off x="2830876" y="1562182"/>
                <a:ext cx="693495"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4</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a:extLst>
                <a:ext uri="{FF2B5EF4-FFF2-40B4-BE49-F238E27FC236}">
                  <a16:creationId xmlns:a16="http://schemas.microsoft.com/office/drawing/2014/main" id="{800E2043-5902-48E6-A576-E99698860D6A}"/>
                </a:ext>
              </a:extLst>
            </p:cNvPr>
            <p:cNvSpPr txBox="1"/>
            <p:nvPr/>
          </p:nvSpPr>
          <p:spPr>
            <a:xfrm>
              <a:off x="3405184" y="1972491"/>
              <a:ext cx="2590800" cy="460183"/>
            </a:xfrm>
            <a:prstGeom prst="rect">
              <a:avLst/>
            </a:prstGeom>
            <a:noFill/>
          </p:spPr>
          <p:txBody>
            <a:bodyPr wrap="square" rtlCol="0">
              <a:spAutoFit/>
            </a:bodyPr>
            <a:lstStyle/>
            <a:p>
              <a:r>
                <a:rPr lang="zh-CN" altLang="en-US" sz="6000" dirty="0">
                  <a:solidFill>
                    <a:schemeClr val="bg1"/>
                  </a:solidFill>
                  <a:latin typeface="黑体" panose="02010609060101010101" pitchFamily="49" charset="-122"/>
                  <a:ea typeface="黑体" panose="02010609060101010101" pitchFamily="49" charset="-122"/>
                </a:rPr>
                <a:t>项目展示</a:t>
              </a:r>
            </a:p>
          </p:txBody>
        </p:sp>
      </p:grpSp>
      <p:grpSp>
        <p:nvGrpSpPr>
          <p:cNvPr id="7" name="组合 6">
            <a:extLst>
              <a:ext uri="{FF2B5EF4-FFF2-40B4-BE49-F238E27FC236}">
                <a16:creationId xmlns:a16="http://schemas.microsoft.com/office/drawing/2014/main" id="{3BA15118-A7A7-4A94-901C-DBCD014DC970}"/>
              </a:ext>
            </a:extLst>
          </p:cNvPr>
          <p:cNvGrpSpPr/>
          <p:nvPr/>
        </p:nvGrpSpPr>
        <p:grpSpPr>
          <a:xfrm>
            <a:off x="7374835" y="-663036"/>
            <a:ext cx="5348658" cy="8189088"/>
            <a:chOff x="6922851" y="0"/>
            <a:chExt cx="5269149" cy="6858000"/>
          </a:xfrm>
          <a:solidFill>
            <a:srgbClr val="003399"/>
          </a:solidFill>
        </p:grpSpPr>
        <p:sp>
          <p:nvSpPr>
            <p:cNvPr id="8" name="椭圆 7">
              <a:extLst>
                <a:ext uri="{FF2B5EF4-FFF2-40B4-BE49-F238E27FC236}">
                  <a16:creationId xmlns:a16="http://schemas.microsoft.com/office/drawing/2014/main" id="{EF7EDA25-903B-4482-8E8B-3E41D9AD34C4}"/>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5C5658FA-B064-4136-9F76-28E7089DE4C5}"/>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a:extLst>
              <a:ext uri="{FF2B5EF4-FFF2-40B4-BE49-F238E27FC236}">
                <a16:creationId xmlns:a16="http://schemas.microsoft.com/office/drawing/2014/main" id="{91DAB701-9272-40B6-9705-90F2D7836F9E}"/>
              </a:ext>
            </a:extLst>
          </p:cNvPr>
          <p:cNvGrpSpPr/>
          <p:nvPr/>
        </p:nvGrpSpPr>
        <p:grpSpPr>
          <a:xfrm>
            <a:off x="7744444" y="0"/>
            <a:ext cx="4447556" cy="6858000"/>
            <a:chOff x="6922851" y="0"/>
            <a:chExt cx="5269149" cy="6858000"/>
          </a:xfrm>
          <a:blipFill dpi="0" rotWithShape="1">
            <a:blip r:embed="rId4"/>
            <a:srcRect/>
            <a:stretch>
              <a:fillRect l="-50000" r="-50000"/>
            </a:stretch>
          </a:blipFill>
        </p:grpSpPr>
        <p:sp>
          <p:nvSpPr>
            <p:cNvPr id="4" name="椭圆 3">
              <a:extLst>
                <a:ext uri="{FF2B5EF4-FFF2-40B4-BE49-F238E27FC236}">
                  <a16:creationId xmlns:a16="http://schemas.microsoft.com/office/drawing/2014/main" id="{43969E12-80FD-4216-9C30-CAC9FF4B6148}"/>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2DC05422-CB97-4CEC-B7B0-FB1189DCD806}"/>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id="{C8F27015-DA4B-49BA-8F00-D84A12DDC2CB}"/>
              </a:ext>
            </a:extLst>
          </p:cNvPr>
          <p:cNvGrpSpPr/>
          <p:nvPr/>
        </p:nvGrpSpPr>
        <p:grpSpPr>
          <a:xfrm>
            <a:off x="482533" y="3677002"/>
            <a:ext cx="565081" cy="782356"/>
            <a:chOff x="1503096" y="3024687"/>
            <a:chExt cx="565081" cy="782356"/>
          </a:xfrm>
          <a:solidFill>
            <a:schemeClr val="bg2">
              <a:lumMod val="75000"/>
            </a:schemeClr>
          </a:solidFill>
        </p:grpSpPr>
        <p:sp>
          <p:nvSpPr>
            <p:cNvPr id="18" name="等腰三角形 17">
              <a:extLst>
                <a:ext uri="{FF2B5EF4-FFF2-40B4-BE49-F238E27FC236}">
                  <a16:creationId xmlns:a16="http://schemas.microsoft.com/office/drawing/2014/main" id="{EDFB5F45-2381-494A-A347-76AB48677FA4}"/>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a:extLst>
                <a:ext uri="{FF2B5EF4-FFF2-40B4-BE49-F238E27FC236}">
                  <a16:creationId xmlns:a16="http://schemas.microsoft.com/office/drawing/2014/main" id="{7A8558E9-4DF6-4AA4-99C3-3741E39DC936}"/>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a:extLst>
              <a:ext uri="{FF2B5EF4-FFF2-40B4-BE49-F238E27FC236}">
                <a16:creationId xmlns:a16="http://schemas.microsoft.com/office/drawing/2014/main" id="{B12B8398-CD76-4D67-88A0-9E6FAEBC2746}"/>
              </a:ext>
            </a:extLst>
          </p:cNvPr>
          <p:cNvGrpSpPr/>
          <p:nvPr/>
        </p:nvGrpSpPr>
        <p:grpSpPr>
          <a:xfrm flipV="1">
            <a:off x="4865803" y="4802426"/>
            <a:ext cx="543059" cy="751867"/>
            <a:chOff x="1503096" y="3024687"/>
            <a:chExt cx="565081" cy="782356"/>
          </a:xfrm>
          <a:solidFill>
            <a:schemeClr val="bg2">
              <a:lumMod val="75000"/>
            </a:schemeClr>
          </a:solidFill>
        </p:grpSpPr>
        <p:sp>
          <p:nvSpPr>
            <p:cNvPr id="21" name="等腰三角形 20">
              <a:extLst>
                <a:ext uri="{FF2B5EF4-FFF2-40B4-BE49-F238E27FC236}">
                  <a16:creationId xmlns:a16="http://schemas.microsoft.com/office/drawing/2014/main" id="{5AF700F1-4A0C-4209-8E61-60E5B32F17B0}"/>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a:extLst>
                <a:ext uri="{FF2B5EF4-FFF2-40B4-BE49-F238E27FC236}">
                  <a16:creationId xmlns:a16="http://schemas.microsoft.com/office/drawing/2014/main" id="{73A35D47-C320-4EA6-BE90-39BF25CC63A6}"/>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929BF3BD-02CB-408D-95F1-D8100FE40271}"/>
              </a:ext>
            </a:extLst>
          </p:cNvPr>
          <p:cNvGrpSpPr/>
          <p:nvPr/>
        </p:nvGrpSpPr>
        <p:grpSpPr>
          <a:xfrm>
            <a:off x="320172" y="274706"/>
            <a:ext cx="540000" cy="540000"/>
            <a:chOff x="328496" y="364706"/>
            <a:chExt cx="540000" cy="540000"/>
          </a:xfrm>
        </p:grpSpPr>
        <p:sp>
          <p:nvSpPr>
            <p:cNvPr id="26" name="矩形 25">
              <a:extLst>
                <a:ext uri="{FF2B5EF4-FFF2-40B4-BE49-F238E27FC236}">
                  <a16:creationId xmlns:a16="http://schemas.microsoft.com/office/drawing/2014/main" id="{1362AAB9-979B-422C-9073-12D802D8B3DD}"/>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C62400D2-2906-48E8-BC7D-6387FAB8E2E4}"/>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5873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形 2" descr="研究">
            <a:extLst>
              <a:ext uri="{FF2B5EF4-FFF2-40B4-BE49-F238E27FC236}">
                <a16:creationId xmlns:a16="http://schemas.microsoft.com/office/drawing/2014/main" id="{AFACEE48-9C33-49DE-A9C6-126F1FCE4BA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78555" y="3102948"/>
            <a:ext cx="3508800" cy="3508800"/>
          </a:xfrm>
          <a:prstGeom prst="rect">
            <a:avLst/>
          </a:prstGeom>
        </p:spPr>
      </p:pic>
      <p:grpSp>
        <p:nvGrpSpPr>
          <p:cNvPr id="44" name="组合 43">
            <a:extLst>
              <a:ext uri="{FF2B5EF4-FFF2-40B4-BE49-F238E27FC236}">
                <a16:creationId xmlns:a16="http://schemas.microsoft.com/office/drawing/2014/main" id="{27A97377-CC14-44DE-BAB2-30695DC08B33}"/>
              </a:ext>
            </a:extLst>
          </p:cNvPr>
          <p:cNvGrpSpPr/>
          <p:nvPr/>
        </p:nvGrpSpPr>
        <p:grpSpPr>
          <a:xfrm>
            <a:off x="185530" y="1202795"/>
            <a:ext cx="8429864" cy="1743162"/>
            <a:chOff x="2424136" y="1811319"/>
            <a:chExt cx="3303434" cy="769162"/>
          </a:xfrm>
        </p:grpSpPr>
        <p:grpSp>
          <p:nvGrpSpPr>
            <p:cNvPr id="24" name="组合 23">
              <a:extLst>
                <a:ext uri="{FF2B5EF4-FFF2-40B4-BE49-F238E27FC236}">
                  <a16:creationId xmlns:a16="http://schemas.microsoft.com/office/drawing/2014/main" id="{5D0CD55C-6CC9-412C-8F89-E5AD2389217C}"/>
                </a:ext>
              </a:extLst>
            </p:cNvPr>
            <p:cNvGrpSpPr/>
            <p:nvPr/>
          </p:nvGrpSpPr>
          <p:grpSpPr>
            <a:xfrm>
              <a:off x="2424136" y="1811319"/>
              <a:ext cx="2973472" cy="769162"/>
              <a:chOff x="2629986" y="1459214"/>
              <a:chExt cx="3770606" cy="975362"/>
            </a:xfrm>
          </p:grpSpPr>
          <p:grpSp>
            <p:nvGrpSpPr>
              <p:cNvPr id="13" name="组合 12">
                <a:extLst>
                  <a:ext uri="{FF2B5EF4-FFF2-40B4-BE49-F238E27FC236}">
                    <a16:creationId xmlns:a16="http://schemas.microsoft.com/office/drawing/2014/main" id="{46C79F85-BE33-4DE8-A1CD-1330F02FF6B9}"/>
                  </a:ext>
                </a:extLst>
              </p:cNvPr>
              <p:cNvGrpSpPr/>
              <p:nvPr/>
            </p:nvGrpSpPr>
            <p:grpSpPr>
              <a:xfrm>
                <a:off x="2629986" y="1459214"/>
                <a:ext cx="3770606" cy="975362"/>
                <a:chOff x="1166287" y="1249680"/>
                <a:chExt cx="3770606" cy="975362"/>
              </a:xfrm>
              <a:solidFill>
                <a:srgbClr val="003399"/>
              </a:solidFill>
            </p:grpSpPr>
            <p:sp>
              <p:nvSpPr>
                <p:cNvPr id="11" name="椭圆 10">
                  <a:extLst>
                    <a:ext uri="{FF2B5EF4-FFF2-40B4-BE49-F238E27FC236}">
                      <a16:creationId xmlns:a16="http://schemas.microsoft.com/office/drawing/2014/main" id="{596108D8-4703-4B71-ABC9-56ABCC98245D}"/>
                    </a:ext>
                  </a:extLst>
                </p:cNvPr>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C7530FFD-B258-4EDF-B9B6-0B26BD8AB38B}"/>
                    </a:ext>
                  </a:extLst>
                </p:cNvPr>
                <p:cNvSpPr/>
                <p:nvPr/>
              </p:nvSpPr>
              <p:spPr>
                <a:xfrm>
                  <a:off x="1651546" y="1249682"/>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3" name="椭圆 22">
                <a:extLst>
                  <a:ext uri="{FF2B5EF4-FFF2-40B4-BE49-F238E27FC236}">
                    <a16:creationId xmlns:a16="http://schemas.microsoft.com/office/drawing/2014/main" id="{8859255A-7315-4A55-BD8F-F280BDB50CD9}"/>
                  </a:ext>
                </a:extLst>
              </p:cNvPr>
              <p:cNvSpPr/>
              <p:nvPr/>
            </p:nvSpPr>
            <p:spPr>
              <a:xfrm>
                <a:off x="2762775" y="1564858"/>
                <a:ext cx="693495"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5</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a:extLst>
                <a:ext uri="{FF2B5EF4-FFF2-40B4-BE49-F238E27FC236}">
                  <a16:creationId xmlns:a16="http://schemas.microsoft.com/office/drawing/2014/main" id="{800E2043-5902-48E6-A576-E99698860D6A}"/>
                </a:ext>
              </a:extLst>
            </p:cNvPr>
            <p:cNvSpPr txBox="1"/>
            <p:nvPr/>
          </p:nvSpPr>
          <p:spPr>
            <a:xfrm>
              <a:off x="3136770" y="1954309"/>
              <a:ext cx="2590800" cy="460183"/>
            </a:xfrm>
            <a:prstGeom prst="rect">
              <a:avLst/>
            </a:prstGeom>
            <a:noFill/>
          </p:spPr>
          <p:txBody>
            <a:bodyPr wrap="square" rtlCol="0">
              <a:spAutoFit/>
            </a:bodyPr>
            <a:lstStyle/>
            <a:p>
              <a:r>
                <a:rPr lang="zh-CN" altLang="en-US" sz="6000" dirty="0">
                  <a:solidFill>
                    <a:schemeClr val="bg1"/>
                  </a:solidFill>
                  <a:latin typeface="黑体" panose="02010609060101010101" pitchFamily="49" charset="-122"/>
                  <a:ea typeface="黑体" panose="02010609060101010101" pitchFamily="49" charset="-122"/>
                </a:rPr>
                <a:t>项目总结与反思</a:t>
              </a:r>
            </a:p>
          </p:txBody>
        </p:sp>
      </p:grpSp>
      <p:grpSp>
        <p:nvGrpSpPr>
          <p:cNvPr id="7" name="组合 6">
            <a:extLst>
              <a:ext uri="{FF2B5EF4-FFF2-40B4-BE49-F238E27FC236}">
                <a16:creationId xmlns:a16="http://schemas.microsoft.com/office/drawing/2014/main" id="{3BA15118-A7A7-4A94-901C-DBCD014DC970}"/>
              </a:ext>
            </a:extLst>
          </p:cNvPr>
          <p:cNvGrpSpPr/>
          <p:nvPr/>
        </p:nvGrpSpPr>
        <p:grpSpPr>
          <a:xfrm>
            <a:off x="7374835" y="-663036"/>
            <a:ext cx="5348658" cy="8189088"/>
            <a:chOff x="6922851" y="0"/>
            <a:chExt cx="5269149" cy="6858000"/>
          </a:xfrm>
          <a:solidFill>
            <a:srgbClr val="003399"/>
          </a:solidFill>
        </p:grpSpPr>
        <p:sp>
          <p:nvSpPr>
            <p:cNvPr id="8" name="椭圆 7">
              <a:extLst>
                <a:ext uri="{FF2B5EF4-FFF2-40B4-BE49-F238E27FC236}">
                  <a16:creationId xmlns:a16="http://schemas.microsoft.com/office/drawing/2014/main" id="{EF7EDA25-903B-4482-8E8B-3E41D9AD34C4}"/>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5C5658FA-B064-4136-9F76-28E7089DE4C5}"/>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a:extLst>
              <a:ext uri="{FF2B5EF4-FFF2-40B4-BE49-F238E27FC236}">
                <a16:creationId xmlns:a16="http://schemas.microsoft.com/office/drawing/2014/main" id="{91DAB701-9272-40B6-9705-90F2D7836F9E}"/>
              </a:ext>
            </a:extLst>
          </p:cNvPr>
          <p:cNvGrpSpPr/>
          <p:nvPr/>
        </p:nvGrpSpPr>
        <p:grpSpPr>
          <a:xfrm>
            <a:off x="7744444" y="0"/>
            <a:ext cx="4447556" cy="6858000"/>
            <a:chOff x="6922851" y="0"/>
            <a:chExt cx="5269149" cy="6858000"/>
          </a:xfrm>
          <a:blipFill dpi="0" rotWithShape="1">
            <a:blip r:embed="rId4"/>
            <a:srcRect/>
            <a:stretch>
              <a:fillRect l="-50000" r="-50000"/>
            </a:stretch>
          </a:blipFill>
        </p:grpSpPr>
        <p:sp>
          <p:nvSpPr>
            <p:cNvPr id="4" name="椭圆 3">
              <a:extLst>
                <a:ext uri="{FF2B5EF4-FFF2-40B4-BE49-F238E27FC236}">
                  <a16:creationId xmlns:a16="http://schemas.microsoft.com/office/drawing/2014/main" id="{43969E12-80FD-4216-9C30-CAC9FF4B6148}"/>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2DC05422-CB97-4CEC-B7B0-FB1189DCD806}"/>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id="{C8F27015-DA4B-49BA-8F00-D84A12DDC2CB}"/>
              </a:ext>
            </a:extLst>
          </p:cNvPr>
          <p:cNvGrpSpPr/>
          <p:nvPr/>
        </p:nvGrpSpPr>
        <p:grpSpPr>
          <a:xfrm>
            <a:off x="482533" y="3677002"/>
            <a:ext cx="565081" cy="782356"/>
            <a:chOff x="1503096" y="3024687"/>
            <a:chExt cx="565081" cy="782356"/>
          </a:xfrm>
          <a:solidFill>
            <a:schemeClr val="bg2">
              <a:lumMod val="75000"/>
            </a:schemeClr>
          </a:solidFill>
        </p:grpSpPr>
        <p:sp>
          <p:nvSpPr>
            <p:cNvPr id="18" name="等腰三角形 17">
              <a:extLst>
                <a:ext uri="{FF2B5EF4-FFF2-40B4-BE49-F238E27FC236}">
                  <a16:creationId xmlns:a16="http://schemas.microsoft.com/office/drawing/2014/main" id="{EDFB5F45-2381-494A-A347-76AB48677FA4}"/>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a:extLst>
                <a:ext uri="{FF2B5EF4-FFF2-40B4-BE49-F238E27FC236}">
                  <a16:creationId xmlns:a16="http://schemas.microsoft.com/office/drawing/2014/main" id="{7A8558E9-4DF6-4AA4-99C3-3741E39DC936}"/>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a:extLst>
              <a:ext uri="{FF2B5EF4-FFF2-40B4-BE49-F238E27FC236}">
                <a16:creationId xmlns:a16="http://schemas.microsoft.com/office/drawing/2014/main" id="{B12B8398-CD76-4D67-88A0-9E6FAEBC2746}"/>
              </a:ext>
            </a:extLst>
          </p:cNvPr>
          <p:cNvGrpSpPr/>
          <p:nvPr/>
        </p:nvGrpSpPr>
        <p:grpSpPr>
          <a:xfrm flipV="1">
            <a:off x="4865803" y="4802426"/>
            <a:ext cx="543059" cy="751867"/>
            <a:chOff x="1503096" y="3024687"/>
            <a:chExt cx="565081" cy="782356"/>
          </a:xfrm>
          <a:solidFill>
            <a:schemeClr val="bg2">
              <a:lumMod val="75000"/>
            </a:schemeClr>
          </a:solidFill>
        </p:grpSpPr>
        <p:sp>
          <p:nvSpPr>
            <p:cNvPr id="21" name="等腰三角形 20">
              <a:extLst>
                <a:ext uri="{FF2B5EF4-FFF2-40B4-BE49-F238E27FC236}">
                  <a16:creationId xmlns:a16="http://schemas.microsoft.com/office/drawing/2014/main" id="{5AF700F1-4A0C-4209-8E61-60E5B32F17B0}"/>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a:extLst>
                <a:ext uri="{FF2B5EF4-FFF2-40B4-BE49-F238E27FC236}">
                  <a16:creationId xmlns:a16="http://schemas.microsoft.com/office/drawing/2014/main" id="{73A35D47-C320-4EA6-BE90-39BF25CC63A6}"/>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929BF3BD-02CB-408D-95F1-D8100FE40271}"/>
              </a:ext>
            </a:extLst>
          </p:cNvPr>
          <p:cNvGrpSpPr/>
          <p:nvPr/>
        </p:nvGrpSpPr>
        <p:grpSpPr>
          <a:xfrm>
            <a:off x="320172" y="274706"/>
            <a:ext cx="540000" cy="540000"/>
            <a:chOff x="328496" y="364706"/>
            <a:chExt cx="540000" cy="540000"/>
          </a:xfrm>
        </p:grpSpPr>
        <p:sp>
          <p:nvSpPr>
            <p:cNvPr id="26" name="矩形 25">
              <a:extLst>
                <a:ext uri="{FF2B5EF4-FFF2-40B4-BE49-F238E27FC236}">
                  <a16:creationId xmlns:a16="http://schemas.microsoft.com/office/drawing/2014/main" id="{1362AAB9-979B-422C-9073-12D802D8B3DD}"/>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C62400D2-2906-48E8-BC7D-6387FAB8E2E4}"/>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9145190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CA02AE76-0BD7-4C0D-960E-9BC18A99A060}"/>
              </a:ext>
            </a:extLst>
          </p:cNvPr>
          <p:cNvPicPr>
            <a:picLocks noChangeAspect="1"/>
          </p:cNvPicPr>
          <p:nvPr/>
        </p:nvPicPr>
        <p:blipFill rotWithShape="1">
          <a:blip r:embed="rId3">
            <a:extLst>
              <a:ext uri="{28A0092B-C50C-407E-A947-70E740481C1C}">
                <a14:useLocalDpi xmlns:a14="http://schemas.microsoft.com/office/drawing/2010/main" val="0"/>
              </a:ext>
            </a:extLst>
          </a:blip>
          <a:srcRect t="5863" b="9761"/>
          <a:stretch/>
        </p:blipFill>
        <p:spPr>
          <a:xfrm>
            <a:off x="0" y="0"/>
            <a:ext cx="12192000" cy="6858000"/>
          </a:xfrm>
          <a:prstGeom prst="rect">
            <a:avLst/>
          </a:prstGeom>
        </p:spPr>
      </p:pic>
      <p:sp>
        <p:nvSpPr>
          <p:cNvPr id="31" name="矩形 30">
            <a:extLst>
              <a:ext uri="{FF2B5EF4-FFF2-40B4-BE49-F238E27FC236}">
                <a16:creationId xmlns:a16="http://schemas.microsoft.com/office/drawing/2014/main" id="{F2BA0170-F17E-4FBC-AAD3-2AFEAFC00DE3}"/>
              </a:ext>
            </a:extLst>
          </p:cNvPr>
          <p:cNvSpPr/>
          <p:nvPr/>
        </p:nvSpPr>
        <p:spPr>
          <a:xfrm>
            <a:off x="-3"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cxnSp>
        <p:nvCxnSpPr>
          <p:cNvPr id="14" name="直接连接符 13">
            <a:extLst>
              <a:ext uri="{FF2B5EF4-FFF2-40B4-BE49-F238E27FC236}">
                <a16:creationId xmlns:a16="http://schemas.microsoft.com/office/drawing/2014/main" id="{99B30C13-4BFC-431A-B28E-6DE041715ECB}"/>
              </a:ext>
            </a:extLst>
          </p:cNvPr>
          <p:cNvCxnSpPr>
            <a:cxnSpLocks/>
          </p:cNvCxnSpPr>
          <p:nvPr/>
        </p:nvCxnSpPr>
        <p:spPr>
          <a:xfrm>
            <a:off x="729205" y="1608881"/>
            <a:ext cx="5366795" cy="0"/>
          </a:xfrm>
          <a:prstGeom prst="line">
            <a:avLst/>
          </a:prstGeom>
          <a:ln w="57150">
            <a:solidFill>
              <a:srgbClr val="003399"/>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490A67B9-9330-4FDA-9B15-4C4FB3861484}"/>
              </a:ext>
            </a:extLst>
          </p:cNvPr>
          <p:cNvSpPr txBox="1"/>
          <p:nvPr/>
        </p:nvSpPr>
        <p:spPr>
          <a:xfrm>
            <a:off x="-3" y="1046672"/>
            <a:ext cx="3060917" cy="461665"/>
          </a:xfrm>
          <a:prstGeom prst="rect">
            <a:avLst/>
          </a:prstGeom>
          <a:noFill/>
          <a:ln>
            <a:noFill/>
          </a:ln>
        </p:spPr>
        <p:txBody>
          <a:bodyPr wrap="square" rtlCol="0">
            <a:spAutoFit/>
          </a:bodyPr>
          <a:lstStyle/>
          <a:p>
            <a:pPr algn="ctr"/>
            <a:r>
              <a:rPr lang="zh-CN" altLang="en-US" sz="2400" b="1" dirty="0">
                <a:solidFill>
                  <a:srgbClr val="003399"/>
                </a:solidFill>
                <a:latin typeface="黑体" panose="02010609060101010101" pitchFamily="49" charset="-122"/>
                <a:ea typeface="黑体" panose="02010609060101010101" pitchFamily="49" charset="-122"/>
              </a:rPr>
              <a:t>总结与反思</a:t>
            </a:r>
          </a:p>
        </p:txBody>
      </p:sp>
      <p:cxnSp>
        <p:nvCxnSpPr>
          <p:cNvPr id="3" name="直接连接符 2">
            <a:extLst>
              <a:ext uri="{FF2B5EF4-FFF2-40B4-BE49-F238E27FC236}">
                <a16:creationId xmlns:a16="http://schemas.microsoft.com/office/drawing/2014/main" id="{C3C0A1D6-E065-4EB5-8CF3-41B483CED17D}"/>
              </a:ext>
            </a:extLst>
          </p:cNvPr>
          <p:cNvCxnSpPr>
            <a:cxnSpLocks/>
          </p:cNvCxnSpPr>
          <p:nvPr/>
        </p:nvCxnSpPr>
        <p:spPr>
          <a:xfrm>
            <a:off x="769337" y="2553885"/>
            <a:ext cx="0" cy="1672781"/>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5D2242C0-C494-D2F6-2252-D351C42E6AD2}"/>
              </a:ext>
            </a:extLst>
          </p:cNvPr>
          <p:cNvSpPr txBox="1"/>
          <p:nvPr/>
        </p:nvSpPr>
        <p:spPr>
          <a:xfrm flipH="1">
            <a:off x="940837" y="158786"/>
            <a:ext cx="3949214" cy="707886"/>
          </a:xfrm>
          <a:prstGeom prst="rect">
            <a:avLst/>
          </a:prstGeom>
          <a:noFill/>
        </p:spPr>
        <p:txBody>
          <a:bodyPr wrap="square" rtlCol="0">
            <a:spAutoFit/>
          </a:bodyPr>
          <a:lstStyle/>
          <a:p>
            <a:r>
              <a:rPr lang="zh-CN" altLang="en-US" sz="4000" dirty="0">
                <a:solidFill>
                  <a:srgbClr val="003399"/>
                </a:solidFill>
                <a:latin typeface="方正舒体" panose="02010601030101010101" pitchFamily="2" charset="-122"/>
                <a:ea typeface="方正舒体" panose="02010601030101010101" pitchFamily="2" charset="-122"/>
              </a:rPr>
              <a:t>项目总结与反思</a:t>
            </a:r>
          </a:p>
        </p:txBody>
      </p:sp>
      <p:grpSp>
        <p:nvGrpSpPr>
          <p:cNvPr id="4" name="组合 3">
            <a:extLst>
              <a:ext uri="{FF2B5EF4-FFF2-40B4-BE49-F238E27FC236}">
                <a16:creationId xmlns:a16="http://schemas.microsoft.com/office/drawing/2014/main" id="{A6B66D33-8F53-BB0C-0443-810CC7535A43}"/>
              </a:ext>
            </a:extLst>
          </p:cNvPr>
          <p:cNvGrpSpPr/>
          <p:nvPr/>
        </p:nvGrpSpPr>
        <p:grpSpPr>
          <a:xfrm>
            <a:off x="329301" y="206556"/>
            <a:ext cx="540000" cy="540000"/>
            <a:chOff x="328496" y="364706"/>
            <a:chExt cx="540000" cy="540000"/>
          </a:xfrm>
        </p:grpSpPr>
        <p:sp>
          <p:nvSpPr>
            <p:cNvPr id="5" name="矩形 4">
              <a:extLst>
                <a:ext uri="{FF2B5EF4-FFF2-40B4-BE49-F238E27FC236}">
                  <a16:creationId xmlns:a16="http://schemas.microsoft.com/office/drawing/2014/main" id="{1CE31778-ED7C-CD29-5166-FE130D794D13}"/>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4F7C3906-7A96-6770-15E5-6BC1CCD37B71}"/>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a:extLst>
              <a:ext uri="{FF2B5EF4-FFF2-40B4-BE49-F238E27FC236}">
                <a16:creationId xmlns:a16="http://schemas.microsoft.com/office/drawing/2014/main" id="{CB9097AB-B71A-811B-0F46-D9864BBC9333}"/>
              </a:ext>
            </a:extLst>
          </p:cNvPr>
          <p:cNvSpPr txBox="1"/>
          <p:nvPr/>
        </p:nvSpPr>
        <p:spPr>
          <a:xfrm>
            <a:off x="6049615" y="2472340"/>
            <a:ext cx="5366795" cy="2339102"/>
          </a:xfrm>
          <a:prstGeom prst="rect">
            <a:avLst/>
          </a:prstGeom>
          <a:noFill/>
        </p:spPr>
        <p:txBody>
          <a:bodyPr wrap="square" rtlCol="0">
            <a:spAutoFit/>
          </a:bodyPr>
          <a:lstStyle/>
          <a:p>
            <a:r>
              <a:rPr lang="zh-CN" altLang="en-US" sz="2000" b="1" dirty="0"/>
              <a:t>项目不足</a:t>
            </a:r>
            <a:endParaRPr lang="en-US" altLang="zh-CN" sz="2000" b="1" dirty="0"/>
          </a:p>
          <a:p>
            <a:pPr indent="457200">
              <a:lnSpc>
                <a:spcPct val="150000"/>
              </a:lnSpc>
            </a:pPr>
            <a:r>
              <a:rPr lang="en-US" altLang="zh-CN" dirty="0"/>
              <a:t>1</a:t>
            </a:r>
            <a:r>
              <a:rPr lang="zh-CN" altLang="en-US" dirty="0"/>
              <a:t>、出错处理不完善，仅有对数据库内容不足的报错</a:t>
            </a:r>
            <a:endParaRPr lang="en-US" altLang="zh-CN" dirty="0"/>
          </a:p>
          <a:p>
            <a:pPr indent="457200">
              <a:lnSpc>
                <a:spcPct val="150000"/>
              </a:lnSpc>
            </a:pPr>
            <a:r>
              <a:rPr lang="en-US" altLang="zh-CN" dirty="0"/>
              <a:t>2</a:t>
            </a:r>
            <a:r>
              <a:rPr lang="zh-CN" altLang="en-US" dirty="0"/>
              <a:t>、语句分割不够精细，某些语句无法识别</a:t>
            </a:r>
            <a:endParaRPr lang="en-US" altLang="zh-CN" dirty="0"/>
          </a:p>
          <a:p>
            <a:pPr indent="457200">
              <a:lnSpc>
                <a:spcPct val="150000"/>
              </a:lnSpc>
            </a:pPr>
            <a:r>
              <a:rPr lang="en-US" altLang="zh-CN" dirty="0"/>
              <a:t>3</a:t>
            </a:r>
            <a:r>
              <a:rPr lang="zh-CN" altLang="en-US" dirty="0"/>
              <a:t>、图形界面不够美观，系统智能化有待提高</a:t>
            </a:r>
            <a:endParaRPr lang="en-US" altLang="zh-CN" dirty="0"/>
          </a:p>
          <a:p>
            <a:endParaRPr lang="zh-CN" altLang="en-US" dirty="0"/>
          </a:p>
        </p:txBody>
      </p:sp>
      <p:sp>
        <p:nvSpPr>
          <p:cNvPr id="8" name="文本框 7">
            <a:extLst>
              <a:ext uri="{FF2B5EF4-FFF2-40B4-BE49-F238E27FC236}">
                <a16:creationId xmlns:a16="http://schemas.microsoft.com/office/drawing/2014/main" id="{19D36361-A48F-AD34-824E-C593C4834A68}"/>
              </a:ext>
            </a:extLst>
          </p:cNvPr>
          <p:cNvSpPr txBox="1"/>
          <p:nvPr/>
        </p:nvSpPr>
        <p:spPr>
          <a:xfrm>
            <a:off x="1116873" y="2472340"/>
            <a:ext cx="3140765" cy="1785104"/>
          </a:xfrm>
          <a:prstGeom prst="rect">
            <a:avLst/>
          </a:prstGeom>
          <a:noFill/>
        </p:spPr>
        <p:txBody>
          <a:bodyPr wrap="square" rtlCol="0">
            <a:spAutoFit/>
          </a:bodyPr>
          <a:lstStyle/>
          <a:p>
            <a:r>
              <a:rPr lang="zh-CN" altLang="en-US" sz="2000" b="1" dirty="0"/>
              <a:t>项目优点</a:t>
            </a:r>
            <a:endParaRPr lang="en-US" altLang="zh-CN" sz="2000" b="1" dirty="0"/>
          </a:p>
          <a:p>
            <a:r>
              <a:rPr lang="en-US" altLang="zh-CN" dirty="0"/>
              <a:t>1</a:t>
            </a:r>
            <a:r>
              <a:rPr lang="zh-CN" altLang="en-US" dirty="0"/>
              <a:t>、数据充足，数据库大小月为</a:t>
            </a:r>
            <a:r>
              <a:rPr lang="en-US" altLang="zh-CN" dirty="0"/>
              <a:t>100MB</a:t>
            </a:r>
            <a:r>
              <a:rPr lang="zh-CN" altLang="en-US" dirty="0"/>
              <a:t>，节点约</a:t>
            </a:r>
            <a:r>
              <a:rPr lang="en-US" altLang="zh-CN" dirty="0"/>
              <a:t>7</a:t>
            </a:r>
            <a:r>
              <a:rPr lang="zh-CN" altLang="en-US" dirty="0"/>
              <a:t>万个，</a:t>
            </a:r>
            <a:r>
              <a:rPr lang="en-US" altLang="zh-CN" dirty="0"/>
              <a:t>32</a:t>
            </a:r>
            <a:r>
              <a:rPr lang="zh-CN" altLang="en-US" dirty="0"/>
              <a:t>万个节点。</a:t>
            </a:r>
            <a:endParaRPr lang="en-US" altLang="zh-CN" dirty="0"/>
          </a:p>
          <a:p>
            <a:r>
              <a:rPr lang="en-US" altLang="zh-CN" dirty="0"/>
              <a:t>2</a:t>
            </a:r>
            <a:r>
              <a:rPr lang="zh-CN" altLang="en-US" dirty="0"/>
              <a:t>、图谱型数据库，图形化界面便于观察，且便于迁移</a:t>
            </a:r>
            <a:endParaRPr lang="en-US" altLang="zh-CN" dirty="0"/>
          </a:p>
        </p:txBody>
      </p:sp>
      <p:cxnSp>
        <p:nvCxnSpPr>
          <p:cNvPr id="16" name="直接连接符 15">
            <a:extLst>
              <a:ext uri="{FF2B5EF4-FFF2-40B4-BE49-F238E27FC236}">
                <a16:creationId xmlns:a16="http://schemas.microsoft.com/office/drawing/2014/main" id="{F06D6D41-733B-4A27-A89C-70F0C4C62187}"/>
              </a:ext>
            </a:extLst>
          </p:cNvPr>
          <p:cNvCxnSpPr>
            <a:cxnSpLocks/>
          </p:cNvCxnSpPr>
          <p:nvPr/>
        </p:nvCxnSpPr>
        <p:spPr>
          <a:xfrm>
            <a:off x="5712063" y="2472340"/>
            <a:ext cx="0" cy="2271938"/>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6731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ppt_x"/>
                                          </p:val>
                                        </p:tav>
                                        <p:tav tm="100000">
                                          <p:val>
                                            <p:strVal val="#ppt_x"/>
                                          </p:val>
                                        </p:tav>
                                      </p:tavLst>
                                    </p:anim>
                                    <p:anim calcmode="lin" valueType="num">
                                      <p:cBhvr additive="base">
                                        <p:cTn id="3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23289F5E-4FE9-4EEC-9E2F-2B9374A6378D}"/>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WatercolorSponge/>
                    </a14:imgEffect>
                  </a14:imgLayer>
                </a14:imgProps>
              </a:ext>
              <a:ext uri="{28A0092B-C50C-407E-A947-70E740481C1C}">
                <a14:useLocalDpi xmlns:a14="http://schemas.microsoft.com/office/drawing/2010/main" val="0"/>
              </a:ext>
            </a:extLst>
          </a:blip>
          <a:srcRect t="27183" b="12781"/>
          <a:stretch/>
        </p:blipFill>
        <p:spPr>
          <a:xfrm>
            <a:off x="0" y="0"/>
            <a:ext cx="12192000" cy="4884516"/>
          </a:xfrm>
          <a:prstGeom prst="rect">
            <a:avLst/>
          </a:prstGeom>
        </p:spPr>
      </p:pic>
      <p:sp>
        <p:nvSpPr>
          <p:cNvPr id="6" name="矩形 5">
            <a:extLst>
              <a:ext uri="{FF2B5EF4-FFF2-40B4-BE49-F238E27FC236}">
                <a16:creationId xmlns:a16="http://schemas.microsoft.com/office/drawing/2014/main" id="{A5AB210F-E3F9-462A-92F2-0D41CD009B96}"/>
              </a:ext>
            </a:extLst>
          </p:cNvPr>
          <p:cNvSpPr/>
          <p:nvPr/>
        </p:nvSpPr>
        <p:spPr>
          <a:xfrm>
            <a:off x="0" y="2245489"/>
            <a:ext cx="12192000" cy="4612511"/>
          </a:xfrm>
          <a:prstGeom prst="rect">
            <a:avLst/>
          </a:prstGeom>
          <a:gradFill>
            <a:gsLst>
              <a:gs pos="36000">
                <a:srgbClr val="003399"/>
              </a:gs>
              <a:gs pos="0">
                <a:srgbClr val="003399">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B23CB17A-4BF6-4E6D-AA47-0EC37A36A905}"/>
              </a:ext>
            </a:extLst>
          </p:cNvPr>
          <p:cNvSpPr txBox="1"/>
          <p:nvPr/>
        </p:nvSpPr>
        <p:spPr>
          <a:xfrm>
            <a:off x="3233678" y="3591591"/>
            <a:ext cx="5724644" cy="1200329"/>
          </a:xfrm>
          <a:prstGeom prst="rect">
            <a:avLst/>
          </a:prstGeom>
          <a:noFill/>
        </p:spPr>
        <p:txBody>
          <a:bodyPr wrap="none" rtlCol="0">
            <a:spAutoFit/>
          </a:bodyPr>
          <a:lstStyle/>
          <a:p>
            <a:pPr algn="ctr"/>
            <a:r>
              <a:rPr lang="zh-CN" altLang="en-US" sz="7200" dirty="0">
                <a:solidFill>
                  <a:schemeClr val="bg1"/>
                </a:solidFill>
                <a:latin typeface="黑体" panose="02010609060101010101" pitchFamily="49" charset="-122"/>
                <a:ea typeface="黑体" panose="02010609060101010101" pitchFamily="49" charset="-122"/>
              </a:rPr>
              <a:t>谢谢各位指导</a:t>
            </a:r>
          </a:p>
        </p:txBody>
      </p:sp>
      <p:grpSp>
        <p:nvGrpSpPr>
          <p:cNvPr id="20" name="组合 19">
            <a:extLst>
              <a:ext uri="{FF2B5EF4-FFF2-40B4-BE49-F238E27FC236}">
                <a16:creationId xmlns:a16="http://schemas.microsoft.com/office/drawing/2014/main" id="{B627AB81-F1E3-463B-AEB9-E400CA290B4C}"/>
              </a:ext>
            </a:extLst>
          </p:cNvPr>
          <p:cNvGrpSpPr/>
          <p:nvPr/>
        </p:nvGrpSpPr>
        <p:grpSpPr>
          <a:xfrm rot="10800000">
            <a:off x="3002184" y="3477018"/>
            <a:ext cx="1180618" cy="791591"/>
            <a:chOff x="2053060" y="2660558"/>
            <a:chExt cx="1180618" cy="791591"/>
          </a:xfrm>
        </p:grpSpPr>
        <p:cxnSp>
          <p:nvCxnSpPr>
            <p:cNvPr id="18" name="直接连接符 17">
              <a:extLst>
                <a:ext uri="{FF2B5EF4-FFF2-40B4-BE49-F238E27FC236}">
                  <a16:creationId xmlns:a16="http://schemas.microsoft.com/office/drawing/2014/main" id="{E15CFA18-8B19-44B1-9D25-89E7911EBF64}"/>
                </a:ext>
              </a:extLst>
            </p:cNvPr>
            <p:cNvCxnSpPr>
              <a:cxnSpLocks/>
            </p:cNvCxnSpPr>
            <p:nvPr/>
          </p:nvCxnSpPr>
          <p:spPr>
            <a:xfrm>
              <a:off x="2053060" y="3428999"/>
              <a:ext cx="1180618"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AC55C66F-165E-42F6-A247-129D60CBAB6B}"/>
                </a:ext>
              </a:extLst>
            </p:cNvPr>
            <p:cNvCxnSpPr>
              <a:cxnSpLocks/>
            </p:cNvCxnSpPr>
            <p:nvPr/>
          </p:nvCxnSpPr>
          <p:spPr>
            <a:xfrm flipV="1">
              <a:off x="3210528" y="2660558"/>
              <a:ext cx="0" cy="79159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1" name="组合 20">
            <a:extLst>
              <a:ext uri="{FF2B5EF4-FFF2-40B4-BE49-F238E27FC236}">
                <a16:creationId xmlns:a16="http://schemas.microsoft.com/office/drawing/2014/main" id="{F77FF917-6DD9-442C-8D83-EEE0EF01D4A1}"/>
              </a:ext>
            </a:extLst>
          </p:cNvPr>
          <p:cNvGrpSpPr/>
          <p:nvPr/>
        </p:nvGrpSpPr>
        <p:grpSpPr>
          <a:xfrm>
            <a:off x="7986048" y="4092925"/>
            <a:ext cx="1180618" cy="791591"/>
            <a:chOff x="2053060" y="2660558"/>
            <a:chExt cx="1180618" cy="791591"/>
          </a:xfrm>
        </p:grpSpPr>
        <p:cxnSp>
          <p:nvCxnSpPr>
            <p:cNvPr id="22" name="直接连接符 21">
              <a:extLst>
                <a:ext uri="{FF2B5EF4-FFF2-40B4-BE49-F238E27FC236}">
                  <a16:creationId xmlns:a16="http://schemas.microsoft.com/office/drawing/2014/main" id="{62519773-4F5C-460E-B86D-674BA183F754}"/>
                </a:ext>
              </a:extLst>
            </p:cNvPr>
            <p:cNvCxnSpPr>
              <a:cxnSpLocks/>
            </p:cNvCxnSpPr>
            <p:nvPr/>
          </p:nvCxnSpPr>
          <p:spPr>
            <a:xfrm>
              <a:off x="2053060" y="3428999"/>
              <a:ext cx="1180618"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08ED4FDE-793E-4DE2-BBC5-AC413BA28628}"/>
                </a:ext>
              </a:extLst>
            </p:cNvPr>
            <p:cNvCxnSpPr>
              <a:cxnSpLocks/>
            </p:cNvCxnSpPr>
            <p:nvPr/>
          </p:nvCxnSpPr>
          <p:spPr>
            <a:xfrm flipV="1">
              <a:off x="3210528" y="2660558"/>
              <a:ext cx="0" cy="79159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4" name="图片 13">
            <a:extLst>
              <a:ext uri="{FF2B5EF4-FFF2-40B4-BE49-F238E27FC236}">
                <a16:creationId xmlns:a16="http://schemas.microsoft.com/office/drawing/2014/main" id="{48A32477-4101-4767-A3B8-855FB23529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Tree>
    <p:extLst>
      <p:ext uri="{BB962C8B-B14F-4D97-AF65-F5344CB8AC3E}">
        <p14:creationId xmlns:p14="http://schemas.microsoft.com/office/powerpoint/2010/main" val="1692967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形 2" descr="太阳系">
            <a:extLst>
              <a:ext uri="{FF2B5EF4-FFF2-40B4-BE49-F238E27FC236}">
                <a16:creationId xmlns:a16="http://schemas.microsoft.com/office/drawing/2014/main" id="{15F14E98-1FA9-4256-B0D7-66CACC6A4CA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69272" y="1621197"/>
            <a:ext cx="6154721" cy="6154721"/>
          </a:xfrm>
          <a:prstGeom prst="rect">
            <a:avLst/>
          </a:prstGeom>
        </p:spPr>
      </p:pic>
      <p:grpSp>
        <p:nvGrpSpPr>
          <p:cNvPr id="44" name="组合 43">
            <a:extLst>
              <a:ext uri="{FF2B5EF4-FFF2-40B4-BE49-F238E27FC236}">
                <a16:creationId xmlns:a16="http://schemas.microsoft.com/office/drawing/2014/main" id="{27A97377-CC14-44DE-BAB2-30695DC08B33}"/>
              </a:ext>
            </a:extLst>
          </p:cNvPr>
          <p:cNvGrpSpPr/>
          <p:nvPr/>
        </p:nvGrpSpPr>
        <p:grpSpPr>
          <a:xfrm>
            <a:off x="2485017" y="653371"/>
            <a:ext cx="6779903" cy="769161"/>
            <a:chOff x="2424136" y="1811320"/>
            <a:chExt cx="6779903" cy="769161"/>
          </a:xfrm>
        </p:grpSpPr>
        <p:grpSp>
          <p:nvGrpSpPr>
            <p:cNvPr id="24" name="组合 23">
              <a:extLst>
                <a:ext uri="{FF2B5EF4-FFF2-40B4-BE49-F238E27FC236}">
                  <a16:creationId xmlns:a16="http://schemas.microsoft.com/office/drawing/2014/main" id="{5D0CD55C-6CC9-412C-8F89-E5AD2389217C}"/>
                </a:ext>
              </a:extLst>
            </p:cNvPr>
            <p:cNvGrpSpPr/>
            <p:nvPr/>
          </p:nvGrpSpPr>
          <p:grpSpPr>
            <a:xfrm>
              <a:off x="2424136" y="1811320"/>
              <a:ext cx="6779903" cy="769161"/>
              <a:chOff x="2629986" y="1459214"/>
              <a:chExt cx="8597474" cy="975360"/>
            </a:xfrm>
          </p:grpSpPr>
          <p:grpSp>
            <p:nvGrpSpPr>
              <p:cNvPr id="13" name="组合 12">
                <a:extLst>
                  <a:ext uri="{FF2B5EF4-FFF2-40B4-BE49-F238E27FC236}">
                    <a16:creationId xmlns:a16="http://schemas.microsoft.com/office/drawing/2014/main" id="{46C79F85-BE33-4DE8-A1CD-1330F02FF6B9}"/>
                  </a:ext>
                </a:extLst>
              </p:cNvPr>
              <p:cNvGrpSpPr/>
              <p:nvPr/>
            </p:nvGrpSpPr>
            <p:grpSpPr>
              <a:xfrm>
                <a:off x="2629986" y="1459214"/>
                <a:ext cx="8597474" cy="975360"/>
                <a:chOff x="1166287" y="1249680"/>
                <a:chExt cx="8597474" cy="975360"/>
              </a:xfrm>
              <a:solidFill>
                <a:srgbClr val="003399"/>
              </a:solidFill>
            </p:grpSpPr>
            <p:sp>
              <p:nvSpPr>
                <p:cNvPr id="11" name="椭圆 10">
                  <a:extLst>
                    <a:ext uri="{FF2B5EF4-FFF2-40B4-BE49-F238E27FC236}">
                      <a16:creationId xmlns:a16="http://schemas.microsoft.com/office/drawing/2014/main" id="{596108D8-4703-4B71-ABC9-56ABCC98245D}"/>
                    </a:ext>
                  </a:extLst>
                </p:cNvPr>
                <p:cNvSpPr/>
                <p:nvPr/>
              </p:nvSpPr>
              <p:spPr>
                <a:xfrm>
                  <a:off x="1166287" y="1249680"/>
                  <a:ext cx="975361"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C7530FFD-B258-4EDF-B9B6-0B26BD8AB38B}"/>
                    </a:ext>
                  </a:extLst>
                </p:cNvPr>
                <p:cNvSpPr/>
                <p:nvPr/>
              </p:nvSpPr>
              <p:spPr>
                <a:xfrm>
                  <a:off x="1651545" y="1249680"/>
                  <a:ext cx="8112216"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a:extLst>
                  <a:ext uri="{FF2B5EF4-FFF2-40B4-BE49-F238E27FC236}">
                    <a16:creationId xmlns:a16="http://schemas.microsoft.com/office/drawing/2014/main" id="{8859255A-7315-4A55-BD8F-F280BDB50CD9}"/>
                  </a:ext>
                </a:extLst>
              </p:cNvPr>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solidFill>
                      <a:srgbClr val="003399"/>
                    </a:solidFill>
                    <a:latin typeface="Arial Black" panose="020B0A04020102020204" pitchFamily="34" charset="0"/>
                    <a:ea typeface="黑体" panose="02010609060101010101" pitchFamily="49" charset="-122"/>
                  </a:rPr>
                  <a:t>1</a:t>
                </a:r>
                <a:endParaRPr lang="zh-CN" altLang="en-US" sz="4400" dirty="0">
                  <a:solidFill>
                    <a:srgbClr val="003399"/>
                  </a:solidFill>
                  <a:latin typeface="Arial Black" panose="020B0A04020102020204" pitchFamily="34" charset="0"/>
                  <a:ea typeface="黑体" panose="02010609060101010101" pitchFamily="49" charset="-122"/>
                </a:endParaRPr>
              </a:p>
            </p:txBody>
          </p:sp>
        </p:grpSp>
        <p:sp>
          <p:nvSpPr>
            <p:cNvPr id="40" name="文本框 39">
              <a:extLst>
                <a:ext uri="{FF2B5EF4-FFF2-40B4-BE49-F238E27FC236}">
                  <a16:creationId xmlns:a16="http://schemas.microsoft.com/office/drawing/2014/main" id="{800E2043-5902-48E6-A576-E99698860D6A}"/>
                </a:ext>
              </a:extLst>
            </p:cNvPr>
            <p:cNvSpPr txBox="1"/>
            <p:nvPr/>
          </p:nvSpPr>
          <p:spPr>
            <a:xfrm>
              <a:off x="3413571" y="1843834"/>
              <a:ext cx="3726818"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项目分析和设计</a:t>
              </a:r>
            </a:p>
          </p:txBody>
        </p:sp>
      </p:grpSp>
      <p:grpSp>
        <p:nvGrpSpPr>
          <p:cNvPr id="45" name="组合 44">
            <a:extLst>
              <a:ext uri="{FF2B5EF4-FFF2-40B4-BE49-F238E27FC236}">
                <a16:creationId xmlns:a16="http://schemas.microsoft.com/office/drawing/2014/main" id="{DB5487D9-05C7-4773-95E8-34D106E41510}"/>
              </a:ext>
            </a:extLst>
          </p:cNvPr>
          <p:cNvGrpSpPr/>
          <p:nvPr/>
        </p:nvGrpSpPr>
        <p:grpSpPr>
          <a:xfrm>
            <a:off x="622071" y="1878659"/>
            <a:ext cx="6779902" cy="769161"/>
            <a:chOff x="2424136" y="1811320"/>
            <a:chExt cx="6779902" cy="769161"/>
          </a:xfrm>
        </p:grpSpPr>
        <p:grpSp>
          <p:nvGrpSpPr>
            <p:cNvPr id="46" name="组合 45">
              <a:extLst>
                <a:ext uri="{FF2B5EF4-FFF2-40B4-BE49-F238E27FC236}">
                  <a16:creationId xmlns:a16="http://schemas.microsoft.com/office/drawing/2014/main" id="{40A2388E-6E8C-400B-97BB-382B05531FFA}"/>
                </a:ext>
              </a:extLst>
            </p:cNvPr>
            <p:cNvGrpSpPr/>
            <p:nvPr/>
          </p:nvGrpSpPr>
          <p:grpSpPr>
            <a:xfrm>
              <a:off x="2424136" y="1811320"/>
              <a:ext cx="6779902" cy="769161"/>
              <a:chOff x="2629986" y="1459214"/>
              <a:chExt cx="8597473" cy="975360"/>
            </a:xfrm>
          </p:grpSpPr>
          <p:grpSp>
            <p:nvGrpSpPr>
              <p:cNvPr id="48" name="组合 47">
                <a:extLst>
                  <a:ext uri="{FF2B5EF4-FFF2-40B4-BE49-F238E27FC236}">
                    <a16:creationId xmlns:a16="http://schemas.microsoft.com/office/drawing/2014/main" id="{C0CB5BBF-C2EF-4508-B59B-E1E620F41B9F}"/>
                  </a:ext>
                </a:extLst>
              </p:cNvPr>
              <p:cNvGrpSpPr/>
              <p:nvPr/>
            </p:nvGrpSpPr>
            <p:grpSpPr>
              <a:xfrm>
                <a:off x="2629986" y="1459214"/>
                <a:ext cx="8597473" cy="975360"/>
                <a:chOff x="1166287" y="1249680"/>
                <a:chExt cx="8597473" cy="975360"/>
              </a:xfrm>
              <a:solidFill>
                <a:srgbClr val="003399"/>
              </a:solidFill>
            </p:grpSpPr>
            <p:sp>
              <p:nvSpPr>
                <p:cNvPr id="50" name="椭圆 49">
                  <a:extLst>
                    <a:ext uri="{FF2B5EF4-FFF2-40B4-BE49-F238E27FC236}">
                      <a16:creationId xmlns:a16="http://schemas.microsoft.com/office/drawing/2014/main" id="{E9300634-F58F-4C04-ACFE-DB3D6F7DF126}"/>
                    </a:ext>
                  </a:extLst>
                </p:cNvPr>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a:extLst>
                    <a:ext uri="{FF2B5EF4-FFF2-40B4-BE49-F238E27FC236}">
                      <a16:creationId xmlns:a16="http://schemas.microsoft.com/office/drawing/2014/main" id="{0E8B357A-C36F-4527-AFE7-CF1689A8FB59}"/>
                    </a:ext>
                  </a:extLst>
                </p:cNvPr>
                <p:cNvSpPr/>
                <p:nvPr/>
              </p:nvSpPr>
              <p:spPr>
                <a:xfrm>
                  <a:off x="1651545" y="1249680"/>
                  <a:ext cx="8112215"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椭圆 48">
                <a:extLst>
                  <a:ext uri="{FF2B5EF4-FFF2-40B4-BE49-F238E27FC236}">
                    <a16:creationId xmlns:a16="http://schemas.microsoft.com/office/drawing/2014/main" id="{E0A021F5-2737-4736-B9F6-D0C8A8AC5B0F}"/>
                  </a:ext>
                </a:extLst>
              </p:cNvPr>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solidFill>
                      <a:srgbClr val="003399"/>
                    </a:solidFill>
                    <a:latin typeface="Arial Black" panose="020B0A04020102020204" pitchFamily="34" charset="0"/>
                    <a:ea typeface="黑体" panose="02010609060101010101" pitchFamily="49" charset="-122"/>
                  </a:rPr>
                  <a:t>2</a:t>
                </a:r>
                <a:endParaRPr lang="zh-CN" altLang="en-US" sz="4400" dirty="0">
                  <a:solidFill>
                    <a:srgbClr val="003399"/>
                  </a:solidFill>
                  <a:latin typeface="Arial Black" panose="020B0A04020102020204" pitchFamily="34" charset="0"/>
                  <a:ea typeface="黑体" panose="02010609060101010101" pitchFamily="49" charset="-122"/>
                </a:endParaRPr>
              </a:p>
            </p:txBody>
          </p:sp>
        </p:grpSp>
        <p:sp>
          <p:nvSpPr>
            <p:cNvPr id="47" name="文本框 46">
              <a:extLst>
                <a:ext uri="{FF2B5EF4-FFF2-40B4-BE49-F238E27FC236}">
                  <a16:creationId xmlns:a16="http://schemas.microsoft.com/office/drawing/2014/main" id="{F25D4F1B-826C-47B3-AE42-B6E61308A5A4}"/>
                </a:ext>
              </a:extLst>
            </p:cNvPr>
            <p:cNvSpPr txBox="1"/>
            <p:nvPr/>
          </p:nvSpPr>
          <p:spPr>
            <a:xfrm>
              <a:off x="3710171" y="1843835"/>
              <a:ext cx="3836694"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数据分析和处理</a:t>
              </a:r>
            </a:p>
          </p:txBody>
        </p:sp>
      </p:grpSp>
      <p:grpSp>
        <p:nvGrpSpPr>
          <p:cNvPr id="52" name="组合 51">
            <a:extLst>
              <a:ext uri="{FF2B5EF4-FFF2-40B4-BE49-F238E27FC236}">
                <a16:creationId xmlns:a16="http://schemas.microsoft.com/office/drawing/2014/main" id="{741F5752-0936-4C8D-BFA1-53E163BD9112}"/>
              </a:ext>
            </a:extLst>
          </p:cNvPr>
          <p:cNvGrpSpPr/>
          <p:nvPr/>
        </p:nvGrpSpPr>
        <p:grpSpPr>
          <a:xfrm>
            <a:off x="2770234" y="3085089"/>
            <a:ext cx="6779902" cy="769161"/>
            <a:chOff x="2424136" y="1811320"/>
            <a:chExt cx="6779902" cy="769161"/>
          </a:xfrm>
        </p:grpSpPr>
        <p:grpSp>
          <p:nvGrpSpPr>
            <p:cNvPr id="53" name="组合 52">
              <a:extLst>
                <a:ext uri="{FF2B5EF4-FFF2-40B4-BE49-F238E27FC236}">
                  <a16:creationId xmlns:a16="http://schemas.microsoft.com/office/drawing/2014/main" id="{AC74522E-F003-47F1-8A40-C23282DA6132}"/>
                </a:ext>
              </a:extLst>
            </p:cNvPr>
            <p:cNvGrpSpPr/>
            <p:nvPr/>
          </p:nvGrpSpPr>
          <p:grpSpPr>
            <a:xfrm>
              <a:off x="2424136" y="1811320"/>
              <a:ext cx="6779902" cy="769161"/>
              <a:chOff x="2629986" y="1459214"/>
              <a:chExt cx="8597473" cy="975360"/>
            </a:xfrm>
          </p:grpSpPr>
          <p:grpSp>
            <p:nvGrpSpPr>
              <p:cNvPr id="55" name="组合 54">
                <a:extLst>
                  <a:ext uri="{FF2B5EF4-FFF2-40B4-BE49-F238E27FC236}">
                    <a16:creationId xmlns:a16="http://schemas.microsoft.com/office/drawing/2014/main" id="{D2C06BEF-B069-47FB-988B-A36C212A681A}"/>
                  </a:ext>
                </a:extLst>
              </p:cNvPr>
              <p:cNvGrpSpPr/>
              <p:nvPr/>
            </p:nvGrpSpPr>
            <p:grpSpPr>
              <a:xfrm>
                <a:off x="2629986" y="1459214"/>
                <a:ext cx="8597473" cy="975360"/>
                <a:chOff x="1166287" y="1249680"/>
                <a:chExt cx="8597473" cy="975360"/>
              </a:xfrm>
              <a:solidFill>
                <a:srgbClr val="003399"/>
              </a:solidFill>
            </p:grpSpPr>
            <p:sp>
              <p:nvSpPr>
                <p:cNvPr id="57" name="椭圆 56">
                  <a:extLst>
                    <a:ext uri="{FF2B5EF4-FFF2-40B4-BE49-F238E27FC236}">
                      <a16:creationId xmlns:a16="http://schemas.microsoft.com/office/drawing/2014/main" id="{ACAB27E3-4259-4719-9DBD-AE8ABED7B416}"/>
                    </a:ext>
                  </a:extLst>
                </p:cNvPr>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2213D5E4-38B8-443A-B23D-4234B341CAFC}"/>
                    </a:ext>
                  </a:extLst>
                </p:cNvPr>
                <p:cNvSpPr/>
                <p:nvPr/>
              </p:nvSpPr>
              <p:spPr>
                <a:xfrm>
                  <a:off x="1651545" y="1249680"/>
                  <a:ext cx="8112215"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椭圆 55">
                <a:extLst>
                  <a:ext uri="{FF2B5EF4-FFF2-40B4-BE49-F238E27FC236}">
                    <a16:creationId xmlns:a16="http://schemas.microsoft.com/office/drawing/2014/main" id="{E3EC1978-2B7A-48C5-8835-E4A0359A34CF}"/>
                  </a:ext>
                </a:extLst>
              </p:cNvPr>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solidFill>
                      <a:srgbClr val="003399"/>
                    </a:solidFill>
                    <a:latin typeface="Arial Black" panose="020B0A04020102020204" pitchFamily="34" charset="0"/>
                    <a:ea typeface="黑体" panose="02010609060101010101" pitchFamily="49" charset="-122"/>
                  </a:rPr>
                  <a:t>3</a:t>
                </a:r>
                <a:endParaRPr lang="zh-CN" altLang="en-US" sz="4400" dirty="0">
                  <a:solidFill>
                    <a:srgbClr val="003399"/>
                  </a:solidFill>
                  <a:latin typeface="Arial Black" panose="020B0A04020102020204" pitchFamily="34" charset="0"/>
                  <a:ea typeface="黑体" panose="02010609060101010101" pitchFamily="49" charset="-122"/>
                </a:endParaRPr>
              </a:p>
            </p:txBody>
          </p:sp>
        </p:grpSp>
        <p:sp>
          <p:nvSpPr>
            <p:cNvPr id="54" name="文本框 53">
              <a:extLst>
                <a:ext uri="{FF2B5EF4-FFF2-40B4-BE49-F238E27FC236}">
                  <a16:creationId xmlns:a16="http://schemas.microsoft.com/office/drawing/2014/main" id="{B414053B-E708-4114-B129-41BAC2C39D59}"/>
                </a:ext>
              </a:extLst>
            </p:cNvPr>
            <p:cNvSpPr txBox="1"/>
            <p:nvPr/>
          </p:nvSpPr>
          <p:spPr>
            <a:xfrm>
              <a:off x="3217625" y="1865619"/>
              <a:ext cx="2932719" cy="663200"/>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交互系统设计</a:t>
              </a:r>
            </a:p>
          </p:txBody>
        </p:sp>
      </p:grpSp>
      <p:grpSp>
        <p:nvGrpSpPr>
          <p:cNvPr id="59" name="组合 58">
            <a:extLst>
              <a:ext uri="{FF2B5EF4-FFF2-40B4-BE49-F238E27FC236}">
                <a16:creationId xmlns:a16="http://schemas.microsoft.com/office/drawing/2014/main" id="{9C28185F-5190-4142-91AA-4E256DFAA3ED}"/>
              </a:ext>
            </a:extLst>
          </p:cNvPr>
          <p:cNvGrpSpPr/>
          <p:nvPr/>
        </p:nvGrpSpPr>
        <p:grpSpPr>
          <a:xfrm>
            <a:off x="1314026" y="4315566"/>
            <a:ext cx="6779900" cy="769161"/>
            <a:chOff x="2424138" y="1811320"/>
            <a:chExt cx="6779900" cy="769161"/>
          </a:xfrm>
        </p:grpSpPr>
        <p:grpSp>
          <p:nvGrpSpPr>
            <p:cNvPr id="60" name="组合 59">
              <a:extLst>
                <a:ext uri="{FF2B5EF4-FFF2-40B4-BE49-F238E27FC236}">
                  <a16:creationId xmlns:a16="http://schemas.microsoft.com/office/drawing/2014/main" id="{E8FAE588-B369-4513-8960-6E64E81F2B8E}"/>
                </a:ext>
              </a:extLst>
            </p:cNvPr>
            <p:cNvGrpSpPr/>
            <p:nvPr/>
          </p:nvGrpSpPr>
          <p:grpSpPr>
            <a:xfrm>
              <a:off x="2424138" y="1811320"/>
              <a:ext cx="6779900" cy="769161"/>
              <a:chOff x="2629987" y="1459214"/>
              <a:chExt cx="8597471" cy="975360"/>
            </a:xfrm>
          </p:grpSpPr>
          <p:grpSp>
            <p:nvGrpSpPr>
              <p:cNvPr id="62" name="组合 61">
                <a:extLst>
                  <a:ext uri="{FF2B5EF4-FFF2-40B4-BE49-F238E27FC236}">
                    <a16:creationId xmlns:a16="http://schemas.microsoft.com/office/drawing/2014/main" id="{4392E1F8-3B1F-4655-AAAA-4901925E115D}"/>
                  </a:ext>
                </a:extLst>
              </p:cNvPr>
              <p:cNvGrpSpPr/>
              <p:nvPr/>
            </p:nvGrpSpPr>
            <p:grpSpPr>
              <a:xfrm>
                <a:off x="2629987" y="1459214"/>
                <a:ext cx="8597471" cy="975360"/>
                <a:chOff x="1166288" y="1249680"/>
                <a:chExt cx="8597471" cy="975360"/>
              </a:xfrm>
              <a:solidFill>
                <a:srgbClr val="003399"/>
              </a:solidFill>
            </p:grpSpPr>
            <p:sp>
              <p:nvSpPr>
                <p:cNvPr id="64" name="椭圆 63">
                  <a:extLst>
                    <a:ext uri="{FF2B5EF4-FFF2-40B4-BE49-F238E27FC236}">
                      <a16:creationId xmlns:a16="http://schemas.microsoft.com/office/drawing/2014/main" id="{D7C04C3F-CE6C-4B3D-B71E-799368751D12}"/>
                    </a:ext>
                  </a:extLst>
                </p:cNvPr>
                <p:cNvSpPr/>
                <p:nvPr/>
              </p:nvSpPr>
              <p:spPr>
                <a:xfrm>
                  <a:off x="1166288" y="1249680"/>
                  <a:ext cx="975359"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a:extLst>
                    <a:ext uri="{FF2B5EF4-FFF2-40B4-BE49-F238E27FC236}">
                      <a16:creationId xmlns:a16="http://schemas.microsoft.com/office/drawing/2014/main" id="{1E0785D5-6934-4623-BD9B-81D371BC74F7}"/>
                    </a:ext>
                  </a:extLst>
                </p:cNvPr>
                <p:cNvSpPr/>
                <p:nvPr/>
              </p:nvSpPr>
              <p:spPr>
                <a:xfrm>
                  <a:off x="1651544" y="1249680"/>
                  <a:ext cx="8112215"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3" name="椭圆 62">
                <a:extLst>
                  <a:ext uri="{FF2B5EF4-FFF2-40B4-BE49-F238E27FC236}">
                    <a16:creationId xmlns:a16="http://schemas.microsoft.com/office/drawing/2014/main" id="{6AAD03F0-4CEE-463A-A89F-B1A89247703A}"/>
                  </a:ext>
                </a:extLst>
              </p:cNvPr>
              <p:cNvSpPr/>
              <p:nvPr/>
            </p:nvSpPr>
            <p:spPr>
              <a:xfrm>
                <a:off x="2754943" y="1562181"/>
                <a:ext cx="769427"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solidFill>
                      <a:srgbClr val="003399"/>
                    </a:solidFill>
                    <a:latin typeface="Arial Black" panose="020B0A04020102020204" pitchFamily="34" charset="0"/>
                    <a:ea typeface="黑体" panose="02010609060101010101" pitchFamily="49" charset="-122"/>
                  </a:rPr>
                  <a:t>4</a:t>
                </a:r>
                <a:endParaRPr lang="zh-CN" altLang="en-US" sz="4400" dirty="0">
                  <a:solidFill>
                    <a:srgbClr val="003399"/>
                  </a:solidFill>
                  <a:latin typeface="Arial Black" panose="020B0A04020102020204" pitchFamily="34" charset="0"/>
                  <a:ea typeface="黑体" panose="02010609060101010101" pitchFamily="49" charset="-122"/>
                </a:endParaRPr>
              </a:p>
            </p:txBody>
          </p:sp>
        </p:grpSp>
        <p:sp>
          <p:nvSpPr>
            <p:cNvPr id="61" name="文本框 60">
              <a:extLst>
                <a:ext uri="{FF2B5EF4-FFF2-40B4-BE49-F238E27FC236}">
                  <a16:creationId xmlns:a16="http://schemas.microsoft.com/office/drawing/2014/main" id="{D802D5AF-3719-4BF7-A845-529016D3C45E}"/>
                </a:ext>
              </a:extLst>
            </p:cNvPr>
            <p:cNvSpPr txBox="1"/>
            <p:nvPr/>
          </p:nvSpPr>
          <p:spPr>
            <a:xfrm>
              <a:off x="4282269" y="1857098"/>
              <a:ext cx="3525411" cy="655447"/>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项目展示</a:t>
              </a:r>
            </a:p>
          </p:txBody>
        </p:sp>
      </p:grpSp>
      <p:grpSp>
        <p:nvGrpSpPr>
          <p:cNvPr id="7" name="组合 6">
            <a:extLst>
              <a:ext uri="{FF2B5EF4-FFF2-40B4-BE49-F238E27FC236}">
                <a16:creationId xmlns:a16="http://schemas.microsoft.com/office/drawing/2014/main" id="{3BA15118-A7A7-4A94-901C-DBCD014DC970}"/>
              </a:ext>
            </a:extLst>
          </p:cNvPr>
          <p:cNvGrpSpPr/>
          <p:nvPr/>
        </p:nvGrpSpPr>
        <p:grpSpPr>
          <a:xfrm>
            <a:off x="7042496" y="-663036"/>
            <a:ext cx="5680997" cy="8189088"/>
            <a:chOff x="6922851" y="0"/>
            <a:chExt cx="5269149" cy="6858000"/>
          </a:xfrm>
          <a:solidFill>
            <a:srgbClr val="003399"/>
          </a:solidFill>
        </p:grpSpPr>
        <p:sp>
          <p:nvSpPr>
            <p:cNvPr id="8" name="椭圆 7">
              <a:extLst>
                <a:ext uri="{FF2B5EF4-FFF2-40B4-BE49-F238E27FC236}">
                  <a16:creationId xmlns:a16="http://schemas.microsoft.com/office/drawing/2014/main" id="{EF7EDA25-903B-4482-8E8B-3E41D9AD34C4}"/>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5C5658FA-B064-4136-9F76-28E7089DE4C5}"/>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a:extLst>
              <a:ext uri="{FF2B5EF4-FFF2-40B4-BE49-F238E27FC236}">
                <a16:creationId xmlns:a16="http://schemas.microsoft.com/office/drawing/2014/main" id="{91DAB701-9272-40B6-9705-90F2D7836F9E}"/>
              </a:ext>
            </a:extLst>
          </p:cNvPr>
          <p:cNvGrpSpPr/>
          <p:nvPr/>
        </p:nvGrpSpPr>
        <p:grpSpPr>
          <a:xfrm>
            <a:off x="7744444" y="0"/>
            <a:ext cx="4447556" cy="6858000"/>
            <a:chOff x="6922851" y="0"/>
            <a:chExt cx="5269149" cy="6858000"/>
          </a:xfrm>
          <a:blipFill dpi="0" rotWithShape="1">
            <a:blip r:embed="rId4">
              <a:extLst>
                <a:ext uri="{28A0092B-C50C-407E-A947-70E740481C1C}">
                  <a14:useLocalDpi xmlns:a14="http://schemas.microsoft.com/office/drawing/2010/main" val="0"/>
                </a:ext>
              </a:extLst>
            </a:blip>
            <a:srcRect/>
            <a:stretch>
              <a:fillRect l="-50000" r="-50000"/>
            </a:stretch>
          </a:blipFill>
        </p:grpSpPr>
        <p:sp>
          <p:nvSpPr>
            <p:cNvPr id="4" name="椭圆 3">
              <a:extLst>
                <a:ext uri="{FF2B5EF4-FFF2-40B4-BE49-F238E27FC236}">
                  <a16:creationId xmlns:a16="http://schemas.microsoft.com/office/drawing/2014/main" id="{43969E12-80FD-4216-9C30-CAC9FF4B6148}"/>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2DC05422-CB97-4CEC-B7B0-FB1189DCD806}"/>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文本框 67">
            <a:extLst>
              <a:ext uri="{FF2B5EF4-FFF2-40B4-BE49-F238E27FC236}">
                <a16:creationId xmlns:a16="http://schemas.microsoft.com/office/drawing/2014/main" id="{DA0D1221-D666-452B-87C8-B37B0FC098F7}"/>
              </a:ext>
            </a:extLst>
          </p:cNvPr>
          <p:cNvSpPr txBox="1"/>
          <p:nvPr/>
        </p:nvSpPr>
        <p:spPr>
          <a:xfrm flipH="1">
            <a:off x="938039" y="166642"/>
            <a:ext cx="1998316"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目录</a:t>
            </a:r>
          </a:p>
        </p:txBody>
      </p:sp>
      <p:grpSp>
        <p:nvGrpSpPr>
          <p:cNvPr id="82" name="组合 81">
            <a:extLst>
              <a:ext uri="{FF2B5EF4-FFF2-40B4-BE49-F238E27FC236}">
                <a16:creationId xmlns:a16="http://schemas.microsoft.com/office/drawing/2014/main" id="{B74324A4-1048-45B1-A300-28D2DF68650E}"/>
              </a:ext>
            </a:extLst>
          </p:cNvPr>
          <p:cNvGrpSpPr/>
          <p:nvPr/>
        </p:nvGrpSpPr>
        <p:grpSpPr>
          <a:xfrm>
            <a:off x="320172" y="274706"/>
            <a:ext cx="540000" cy="540000"/>
            <a:chOff x="328496" y="364706"/>
            <a:chExt cx="540000" cy="540000"/>
          </a:xfrm>
        </p:grpSpPr>
        <p:sp>
          <p:nvSpPr>
            <p:cNvPr id="80" name="矩形 79">
              <a:extLst>
                <a:ext uri="{FF2B5EF4-FFF2-40B4-BE49-F238E27FC236}">
                  <a16:creationId xmlns:a16="http://schemas.microsoft.com/office/drawing/2014/main" id="{D79F1D31-3455-470C-8089-E465F1CE837F}"/>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a:extLst>
                <a:ext uri="{FF2B5EF4-FFF2-40B4-BE49-F238E27FC236}">
                  <a16:creationId xmlns:a16="http://schemas.microsoft.com/office/drawing/2014/main" id="{66CFBBB8-0266-4FD1-85CE-4E58D95E7896}"/>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a:extLst>
              <a:ext uri="{FF2B5EF4-FFF2-40B4-BE49-F238E27FC236}">
                <a16:creationId xmlns:a16="http://schemas.microsoft.com/office/drawing/2014/main" id="{21663798-4438-7857-77F9-96EB470B3735}"/>
              </a:ext>
            </a:extLst>
          </p:cNvPr>
          <p:cNvGrpSpPr/>
          <p:nvPr/>
        </p:nvGrpSpPr>
        <p:grpSpPr>
          <a:xfrm>
            <a:off x="1965425" y="5642594"/>
            <a:ext cx="6052635" cy="769161"/>
            <a:chOff x="2424136" y="1811320"/>
            <a:chExt cx="6052635" cy="769161"/>
          </a:xfrm>
        </p:grpSpPr>
        <p:grpSp>
          <p:nvGrpSpPr>
            <p:cNvPr id="10" name="组合 9">
              <a:extLst>
                <a:ext uri="{FF2B5EF4-FFF2-40B4-BE49-F238E27FC236}">
                  <a16:creationId xmlns:a16="http://schemas.microsoft.com/office/drawing/2014/main" id="{C86260ED-FC04-6D4B-DEC9-FFD8E5FC0597}"/>
                </a:ext>
              </a:extLst>
            </p:cNvPr>
            <p:cNvGrpSpPr/>
            <p:nvPr/>
          </p:nvGrpSpPr>
          <p:grpSpPr>
            <a:xfrm>
              <a:off x="2424136" y="1811320"/>
              <a:ext cx="6052635" cy="769161"/>
              <a:chOff x="2629986" y="1459214"/>
              <a:chExt cx="7675239" cy="975360"/>
            </a:xfrm>
          </p:grpSpPr>
          <p:grpSp>
            <p:nvGrpSpPr>
              <p:cNvPr id="15" name="组合 14">
                <a:extLst>
                  <a:ext uri="{FF2B5EF4-FFF2-40B4-BE49-F238E27FC236}">
                    <a16:creationId xmlns:a16="http://schemas.microsoft.com/office/drawing/2014/main" id="{92FF3BC4-A6E0-689E-3F99-95ED411DA1E6}"/>
                  </a:ext>
                </a:extLst>
              </p:cNvPr>
              <p:cNvGrpSpPr/>
              <p:nvPr/>
            </p:nvGrpSpPr>
            <p:grpSpPr>
              <a:xfrm>
                <a:off x="2629986" y="1459214"/>
                <a:ext cx="7675239" cy="975360"/>
                <a:chOff x="1166287" y="1249680"/>
                <a:chExt cx="7675239" cy="975360"/>
              </a:xfrm>
              <a:solidFill>
                <a:srgbClr val="003399"/>
              </a:solidFill>
            </p:grpSpPr>
            <p:sp>
              <p:nvSpPr>
                <p:cNvPr id="17" name="椭圆 16">
                  <a:extLst>
                    <a:ext uri="{FF2B5EF4-FFF2-40B4-BE49-F238E27FC236}">
                      <a16:creationId xmlns:a16="http://schemas.microsoft.com/office/drawing/2014/main" id="{927B639E-0B96-8D12-6232-CE98FE9DD9BF}"/>
                    </a:ext>
                  </a:extLst>
                </p:cNvPr>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5B3D9099-1FD2-6AAD-6B0D-15EDA2CA1949}"/>
                    </a:ext>
                  </a:extLst>
                </p:cNvPr>
                <p:cNvSpPr/>
                <p:nvPr/>
              </p:nvSpPr>
              <p:spPr>
                <a:xfrm>
                  <a:off x="1651547" y="1249680"/>
                  <a:ext cx="7189979"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6" name="椭圆 15">
                <a:extLst>
                  <a:ext uri="{FF2B5EF4-FFF2-40B4-BE49-F238E27FC236}">
                    <a16:creationId xmlns:a16="http://schemas.microsoft.com/office/drawing/2014/main" id="{0A5A93B7-B78A-E0D8-77DE-253CD4859752}"/>
                  </a:ext>
                </a:extLst>
              </p:cNvPr>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solidFill>
                      <a:srgbClr val="003399"/>
                    </a:solidFill>
                    <a:latin typeface="Arial Black" panose="020B0A04020102020204" pitchFamily="34" charset="0"/>
                    <a:ea typeface="黑体" panose="02010609060101010101" pitchFamily="49" charset="-122"/>
                  </a:rPr>
                  <a:t>5</a:t>
                </a:r>
                <a:endParaRPr lang="zh-CN" altLang="en-US" sz="4400" dirty="0">
                  <a:solidFill>
                    <a:srgbClr val="003399"/>
                  </a:solidFill>
                  <a:latin typeface="Arial Black" panose="020B0A04020102020204" pitchFamily="34" charset="0"/>
                  <a:ea typeface="黑体" panose="02010609060101010101" pitchFamily="49" charset="-122"/>
                </a:endParaRPr>
              </a:p>
            </p:txBody>
          </p:sp>
        </p:grpSp>
        <p:sp>
          <p:nvSpPr>
            <p:cNvPr id="14" name="文本框 13">
              <a:extLst>
                <a:ext uri="{FF2B5EF4-FFF2-40B4-BE49-F238E27FC236}">
                  <a16:creationId xmlns:a16="http://schemas.microsoft.com/office/drawing/2014/main" id="{A35C78E0-9FBB-ED3A-E06A-DF7ABF646FA0}"/>
                </a:ext>
              </a:extLst>
            </p:cNvPr>
            <p:cNvSpPr txBox="1"/>
            <p:nvPr/>
          </p:nvSpPr>
          <p:spPr>
            <a:xfrm>
              <a:off x="3710170" y="1843835"/>
              <a:ext cx="3525411"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项目总结与反思</a:t>
              </a:r>
            </a:p>
          </p:txBody>
        </p:sp>
      </p:grpSp>
    </p:spTree>
    <p:extLst>
      <p:ext uri="{BB962C8B-B14F-4D97-AF65-F5344CB8AC3E}">
        <p14:creationId xmlns:p14="http://schemas.microsoft.com/office/powerpoint/2010/main" val="361687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8"/>
                                        </p:tgtEl>
                                        <p:attrNameLst>
                                          <p:attrName>style.visibility</p:attrName>
                                        </p:attrNameLst>
                                      </p:cBhvr>
                                      <p:to>
                                        <p:strVal val="visible"/>
                                      </p:to>
                                    </p:set>
                                    <p:animEffect transition="in" filter="fade">
                                      <p:cBhvr>
                                        <p:cTn id="10" dur="500"/>
                                        <p:tgtEl>
                                          <p:spTgt spid="6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500"/>
                                        <p:tgtEl>
                                          <p:spTgt spid="4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5"/>
                                        </p:tgtEl>
                                        <p:attrNameLst>
                                          <p:attrName>style.visibility</p:attrName>
                                        </p:attrNameLst>
                                      </p:cBhvr>
                                      <p:to>
                                        <p:strVal val="visible"/>
                                      </p:to>
                                    </p:set>
                                    <p:animEffect transition="in" filter="fade">
                                      <p:cBhvr>
                                        <p:cTn id="28" dur="500"/>
                                        <p:tgtEl>
                                          <p:spTgt spid="4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2"/>
                                        </p:tgtEl>
                                        <p:attrNameLst>
                                          <p:attrName>style.visibility</p:attrName>
                                        </p:attrNameLst>
                                      </p:cBhvr>
                                      <p:to>
                                        <p:strVal val="visible"/>
                                      </p:to>
                                    </p:set>
                                    <p:animEffect transition="in" filter="fade">
                                      <p:cBhvr>
                                        <p:cTn id="33" dur="500"/>
                                        <p:tgtEl>
                                          <p:spTgt spid="52"/>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fade">
                                      <p:cBhvr>
                                        <p:cTn id="38" dur="500"/>
                                        <p:tgtEl>
                                          <p:spTgt spid="59"/>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fade">
                                      <p:cBhvr>
                                        <p:cTn id="4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形 28" descr="毕业帽">
            <a:extLst>
              <a:ext uri="{FF2B5EF4-FFF2-40B4-BE49-F238E27FC236}">
                <a16:creationId xmlns:a16="http://schemas.microsoft.com/office/drawing/2014/main" id="{6BB23984-DC58-42CE-A711-4DB870741EB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0172" y="2291544"/>
            <a:ext cx="5234508" cy="5234508"/>
          </a:xfrm>
          <a:prstGeom prst="rect">
            <a:avLst/>
          </a:prstGeom>
        </p:spPr>
      </p:pic>
      <p:grpSp>
        <p:nvGrpSpPr>
          <p:cNvPr id="16" name="组合 15">
            <a:extLst>
              <a:ext uri="{FF2B5EF4-FFF2-40B4-BE49-F238E27FC236}">
                <a16:creationId xmlns:a16="http://schemas.microsoft.com/office/drawing/2014/main" id="{1F9DC450-847F-40C0-8915-E0410C1E0848}"/>
              </a:ext>
            </a:extLst>
          </p:cNvPr>
          <p:cNvGrpSpPr/>
          <p:nvPr/>
        </p:nvGrpSpPr>
        <p:grpSpPr>
          <a:xfrm>
            <a:off x="807038" y="1245688"/>
            <a:ext cx="7601160" cy="1697602"/>
            <a:chOff x="2187524" y="1810112"/>
            <a:chExt cx="3443985" cy="769161"/>
          </a:xfrm>
        </p:grpSpPr>
        <p:grpSp>
          <p:nvGrpSpPr>
            <p:cNvPr id="17" name="组合 16">
              <a:extLst>
                <a:ext uri="{FF2B5EF4-FFF2-40B4-BE49-F238E27FC236}">
                  <a16:creationId xmlns:a16="http://schemas.microsoft.com/office/drawing/2014/main" id="{B725DAC2-E7B8-41E0-9653-18C694CDFC0A}"/>
                </a:ext>
              </a:extLst>
            </p:cNvPr>
            <p:cNvGrpSpPr/>
            <p:nvPr/>
          </p:nvGrpSpPr>
          <p:grpSpPr>
            <a:xfrm>
              <a:off x="2187524" y="1810112"/>
              <a:ext cx="3012662" cy="769161"/>
              <a:chOff x="2329942" y="1457682"/>
              <a:chExt cx="3820301" cy="975360"/>
            </a:xfrm>
          </p:grpSpPr>
          <p:grpSp>
            <p:nvGrpSpPr>
              <p:cNvPr id="19" name="组合 18">
                <a:extLst>
                  <a:ext uri="{FF2B5EF4-FFF2-40B4-BE49-F238E27FC236}">
                    <a16:creationId xmlns:a16="http://schemas.microsoft.com/office/drawing/2014/main" id="{519059A2-B0BE-42CD-979D-344ECDC04E82}"/>
                  </a:ext>
                </a:extLst>
              </p:cNvPr>
              <p:cNvGrpSpPr/>
              <p:nvPr/>
            </p:nvGrpSpPr>
            <p:grpSpPr>
              <a:xfrm>
                <a:off x="2329942" y="1457682"/>
                <a:ext cx="3820301" cy="975360"/>
                <a:chOff x="866243" y="1248148"/>
                <a:chExt cx="3820301" cy="975360"/>
              </a:xfrm>
              <a:solidFill>
                <a:srgbClr val="003399"/>
              </a:solidFill>
            </p:grpSpPr>
            <p:sp>
              <p:nvSpPr>
                <p:cNvPr id="22" name="矩形 21">
                  <a:extLst>
                    <a:ext uri="{FF2B5EF4-FFF2-40B4-BE49-F238E27FC236}">
                      <a16:creationId xmlns:a16="http://schemas.microsoft.com/office/drawing/2014/main" id="{7DD4970B-2676-42A1-A455-F42BE6873DD3}"/>
                    </a:ext>
                  </a:extLst>
                </p:cNvPr>
                <p:cNvSpPr/>
                <p:nvPr/>
              </p:nvSpPr>
              <p:spPr>
                <a:xfrm>
                  <a:off x="1401197" y="1248148"/>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87511673-3B67-49AE-AD18-A5AB9393FB95}"/>
                    </a:ext>
                  </a:extLst>
                </p:cNvPr>
                <p:cNvSpPr/>
                <p:nvPr/>
              </p:nvSpPr>
              <p:spPr>
                <a:xfrm>
                  <a:off x="866243" y="1248148"/>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椭圆 19">
                <a:extLst>
                  <a:ext uri="{FF2B5EF4-FFF2-40B4-BE49-F238E27FC236}">
                    <a16:creationId xmlns:a16="http://schemas.microsoft.com/office/drawing/2014/main" id="{6D3E5C34-0220-4B71-894E-215797A5BD48}"/>
                  </a:ext>
                </a:extLst>
              </p:cNvPr>
              <p:cNvSpPr/>
              <p:nvPr/>
            </p:nvSpPr>
            <p:spPr>
              <a:xfrm>
                <a:off x="2466960" y="1560649"/>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1</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18" name="文本框 17">
              <a:extLst>
                <a:ext uri="{FF2B5EF4-FFF2-40B4-BE49-F238E27FC236}">
                  <a16:creationId xmlns:a16="http://schemas.microsoft.com/office/drawing/2014/main" id="{9195D31E-4A46-4C96-A01D-F72ABAEC8A24}"/>
                </a:ext>
              </a:extLst>
            </p:cNvPr>
            <p:cNvSpPr txBox="1"/>
            <p:nvPr/>
          </p:nvSpPr>
          <p:spPr>
            <a:xfrm>
              <a:off x="3040709" y="1969836"/>
              <a:ext cx="2590800" cy="376514"/>
            </a:xfrm>
            <a:prstGeom prst="rect">
              <a:avLst/>
            </a:prstGeom>
            <a:noFill/>
          </p:spPr>
          <p:txBody>
            <a:bodyPr wrap="square" rtlCol="0">
              <a:spAutoFit/>
            </a:bodyPr>
            <a:lstStyle/>
            <a:p>
              <a:r>
                <a:rPr lang="zh-CN" altLang="en-US" sz="4800" dirty="0">
                  <a:solidFill>
                    <a:schemeClr val="bg1"/>
                  </a:solidFill>
                  <a:latin typeface="黑体" panose="02010609060101010101" pitchFamily="49" charset="-122"/>
                  <a:ea typeface="黑体" panose="02010609060101010101" pitchFamily="49" charset="-122"/>
                </a:rPr>
                <a:t>项目分析和设计</a:t>
              </a:r>
            </a:p>
          </p:txBody>
        </p:sp>
      </p:grpSp>
      <p:grpSp>
        <p:nvGrpSpPr>
          <p:cNvPr id="7" name="组合 6">
            <a:extLst>
              <a:ext uri="{FF2B5EF4-FFF2-40B4-BE49-F238E27FC236}">
                <a16:creationId xmlns:a16="http://schemas.microsoft.com/office/drawing/2014/main" id="{3BA15118-A7A7-4A94-901C-DBCD014DC970}"/>
              </a:ext>
            </a:extLst>
          </p:cNvPr>
          <p:cNvGrpSpPr/>
          <p:nvPr/>
        </p:nvGrpSpPr>
        <p:grpSpPr>
          <a:xfrm>
            <a:off x="7042496" y="-663036"/>
            <a:ext cx="5680997" cy="8189088"/>
            <a:chOff x="6922851" y="0"/>
            <a:chExt cx="5269149" cy="6858000"/>
          </a:xfrm>
          <a:solidFill>
            <a:srgbClr val="003399"/>
          </a:solidFill>
        </p:grpSpPr>
        <p:sp>
          <p:nvSpPr>
            <p:cNvPr id="8" name="椭圆 7">
              <a:extLst>
                <a:ext uri="{FF2B5EF4-FFF2-40B4-BE49-F238E27FC236}">
                  <a16:creationId xmlns:a16="http://schemas.microsoft.com/office/drawing/2014/main" id="{EF7EDA25-903B-4482-8E8B-3E41D9AD34C4}"/>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5C5658FA-B064-4136-9F76-28E7089DE4C5}"/>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a:extLst>
              <a:ext uri="{FF2B5EF4-FFF2-40B4-BE49-F238E27FC236}">
                <a16:creationId xmlns:a16="http://schemas.microsoft.com/office/drawing/2014/main" id="{91DAB701-9272-40B6-9705-90F2D7836F9E}"/>
              </a:ext>
            </a:extLst>
          </p:cNvPr>
          <p:cNvGrpSpPr/>
          <p:nvPr/>
        </p:nvGrpSpPr>
        <p:grpSpPr>
          <a:xfrm>
            <a:off x="7744444" y="0"/>
            <a:ext cx="4447556" cy="6858000"/>
            <a:chOff x="6922851" y="0"/>
            <a:chExt cx="5269149" cy="6858000"/>
          </a:xfrm>
          <a:blipFill dpi="0" rotWithShape="1">
            <a:blip r:embed="rId4"/>
            <a:srcRect/>
            <a:stretch>
              <a:fillRect l="-50000" r="-50000"/>
            </a:stretch>
          </a:blipFill>
        </p:grpSpPr>
        <p:sp>
          <p:nvSpPr>
            <p:cNvPr id="4" name="椭圆 3">
              <a:extLst>
                <a:ext uri="{FF2B5EF4-FFF2-40B4-BE49-F238E27FC236}">
                  <a16:creationId xmlns:a16="http://schemas.microsoft.com/office/drawing/2014/main" id="{43969E12-80FD-4216-9C30-CAC9FF4B6148}"/>
                </a:ext>
              </a:extLst>
            </p:cNvPr>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2DC05422-CB97-4CEC-B7B0-FB1189DCD806}"/>
                </a:ext>
              </a:extLst>
            </p:cNvPr>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a:extLst>
              <a:ext uri="{FF2B5EF4-FFF2-40B4-BE49-F238E27FC236}">
                <a16:creationId xmlns:a16="http://schemas.microsoft.com/office/drawing/2014/main" id="{B64A80F1-470D-466F-82AF-F568391949BA}"/>
              </a:ext>
            </a:extLst>
          </p:cNvPr>
          <p:cNvSpPr txBox="1"/>
          <p:nvPr/>
        </p:nvSpPr>
        <p:spPr>
          <a:xfrm>
            <a:off x="1074602" y="3488009"/>
            <a:ext cx="4087569" cy="2951898"/>
          </a:xfrm>
          <a:prstGeom prst="rect">
            <a:avLst/>
          </a:prstGeom>
          <a:noFill/>
        </p:spPr>
        <p:txBody>
          <a:bodyPr wrap="square" rtlCol="0">
            <a:spAutoFit/>
          </a:bodyPr>
          <a:lstStyle/>
          <a:p>
            <a:pPr indent="457200">
              <a:lnSpc>
                <a:spcPct val="150000"/>
              </a:lnSpc>
            </a:pPr>
            <a:r>
              <a:rPr lang="zh-CN" altLang="en-US" dirty="0">
                <a:solidFill>
                  <a:schemeClr val="bg2">
                    <a:lumMod val="50000"/>
                  </a:schemeClr>
                </a:solidFill>
                <a:latin typeface="微软雅黑" panose="020B0503020204020204" pitchFamily="34" charset="-122"/>
                <a:ea typeface="微软雅黑" panose="020B0503020204020204" pitchFamily="34" charset="-122"/>
              </a:rPr>
              <a:t>随着我国社会经济的飞速发展，人们的生活水平有了很大的提升，健康常识也不断提高。如何利用现有的科技来提升医药和医疗服务是本项目密切关注的问题。</a:t>
            </a:r>
            <a:endParaRPr lang="en-US" altLang="zh-CN" dirty="0">
              <a:solidFill>
                <a:schemeClr val="bg2">
                  <a:lumMod val="50000"/>
                </a:schemeClr>
              </a:solidFill>
              <a:latin typeface="微软雅黑" panose="020B0503020204020204" pitchFamily="34" charset="-122"/>
              <a:ea typeface="微软雅黑" panose="020B0503020204020204" pitchFamily="34" charset="-122"/>
            </a:endParaRPr>
          </a:p>
          <a:p>
            <a:pPr indent="457200">
              <a:lnSpc>
                <a:spcPct val="150000"/>
              </a:lnSpc>
            </a:pPr>
            <a:r>
              <a:rPr lang="zh-CN" altLang="en-US" dirty="0">
                <a:solidFill>
                  <a:schemeClr val="bg2">
                    <a:lumMod val="50000"/>
                  </a:schemeClr>
                </a:solidFill>
                <a:latin typeface="微软雅黑" panose="020B0503020204020204" pitchFamily="34" charset="-122"/>
                <a:ea typeface="微软雅黑" panose="020B0503020204020204" pitchFamily="34" charset="-122"/>
              </a:rPr>
              <a:t>本项目通过构建问答系统，用户可以进行简单的医疗问题咨询。</a:t>
            </a:r>
          </a:p>
        </p:txBody>
      </p:sp>
      <p:grpSp>
        <p:nvGrpSpPr>
          <p:cNvPr id="26" name="组合 25">
            <a:extLst>
              <a:ext uri="{FF2B5EF4-FFF2-40B4-BE49-F238E27FC236}">
                <a16:creationId xmlns:a16="http://schemas.microsoft.com/office/drawing/2014/main" id="{E33C24CC-B9B0-48FC-AC24-8641B4F476A5}"/>
              </a:ext>
            </a:extLst>
          </p:cNvPr>
          <p:cNvGrpSpPr/>
          <p:nvPr/>
        </p:nvGrpSpPr>
        <p:grpSpPr>
          <a:xfrm>
            <a:off x="521437" y="3488009"/>
            <a:ext cx="565081" cy="782356"/>
            <a:chOff x="1503096" y="3024687"/>
            <a:chExt cx="565081" cy="782356"/>
          </a:xfrm>
          <a:solidFill>
            <a:schemeClr val="bg2">
              <a:lumMod val="75000"/>
            </a:schemeClr>
          </a:solidFill>
        </p:grpSpPr>
        <p:sp>
          <p:nvSpPr>
            <p:cNvPr id="25" name="等腰三角形 24">
              <a:extLst>
                <a:ext uri="{FF2B5EF4-FFF2-40B4-BE49-F238E27FC236}">
                  <a16:creationId xmlns:a16="http://schemas.microsoft.com/office/drawing/2014/main" id="{78B5B15C-B39F-463C-A6B3-AABAD269466D}"/>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a:extLst>
                <a:ext uri="{FF2B5EF4-FFF2-40B4-BE49-F238E27FC236}">
                  <a16:creationId xmlns:a16="http://schemas.microsoft.com/office/drawing/2014/main" id="{D867E85A-3AAA-41C4-AE39-006E0CA4D865}"/>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a:extLst>
              <a:ext uri="{FF2B5EF4-FFF2-40B4-BE49-F238E27FC236}">
                <a16:creationId xmlns:a16="http://schemas.microsoft.com/office/drawing/2014/main" id="{C6E8598A-B015-4AFA-B052-B1A647F43517}"/>
              </a:ext>
            </a:extLst>
          </p:cNvPr>
          <p:cNvGrpSpPr/>
          <p:nvPr/>
        </p:nvGrpSpPr>
        <p:grpSpPr>
          <a:xfrm flipV="1">
            <a:off x="4846660" y="5688040"/>
            <a:ext cx="543059" cy="751867"/>
            <a:chOff x="1503096" y="3024687"/>
            <a:chExt cx="565081" cy="782356"/>
          </a:xfrm>
          <a:solidFill>
            <a:schemeClr val="bg2">
              <a:lumMod val="75000"/>
            </a:schemeClr>
          </a:solidFill>
        </p:grpSpPr>
        <p:sp>
          <p:nvSpPr>
            <p:cNvPr id="31" name="等腰三角形 30">
              <a:extLst>
                <a:ext uri="{FF2B5EF4-FFF2-40B4-BE49-F238E27FC236}">
                  <a16:creationId xmlns:a16="http://schemas.microsoft.com/office/drawing/2014/main" id="{CEC933FE-B4E5-463A-BE45-474384415585}"/>
                </a:ext>
              </a:extLst>
            </p:cNvPr>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a:extLst>
                <a:ext uri="{FF2B5EF4-FFF2-40B4-BE49-F238E27FC236}">
                  <a16:creationId xmlns:a16="http://schemas.microsoft.com/office/drawing/2014/main" id="{507D4193-5F25-4B04-8B6E-8FDA857505DB}"/>
                </a:ext>
              </a:extLst>
            </p:cNvPr>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a:extLst>
              <a:ext uri="{FF2B5EF4-FFF2-40B4-BE49-F238E27FC236}">
                <a16:creationId xmlns:a16="http://schemas.microsoft.com/office/drawing/2014/main" id="{397B4839-B763-41B5-A8E9-4835D310B9D6}"/>
              </a:ext>
            </a:extLst>
          </p:cNvPr>
          <p:cNvGrpSpPr/>
          <p:nvPr/>
        </p:nvGrpSpPr>
        <p:grpSpPr>
          <a:xfrm>
            <a:off x="320172" y="274706"/>
            <a:ext cx="540000" cy="540000"/>
            <a:chOff x="328496" y="364706"/>
            <a:chExt cx="540000" cy="540000"/>
          </a:xfrm>
        </p:grpSpPr>
        <p:sp>
          <p:nvSpPr>
            <p:cNvPr id="36" name="矩形 35">
              <a:extLst>
                <a:ext uri="{FF2B5EF4-FFF2-40B4-BE49-F238E27FC236}">
                  <a16:creationId xmlns:a16="http://schemas.microsoft.com/office/drawing/2014/main" id="{4E556BF8-2ECA-4BBD-AD17-D6745F594ACC}"/>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DA60C3C2-176C-4492-81A0-16C9C60EC423}"/>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03276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A7AF58B3-D24A-4212-AC0D-EC25FAB09221}"/>
              </a:ext>
            </a:extLst>
          </p:cNvPr>
          <p:cNvPicPr>
            <a:picLocks noChangeAspect="1"/>
          </p:cNvPicPr>
          <p:nvPr/>
        </p:nvPicPr>
        <p:blipFill rotWithShape="1">
          <a:blip r:embed="rId2">
            <a:extLst>
              <a:ext uri="{28A0092B-C50C-407E-A947-70E740481C1C}">
                <a14:useLocalDpi xmlns:a14="http://schemas.microsoft.com/office/drawing/2010/main" val="0"/>
              </a:ext>
            </a:extLst>
          </a:blip>
          <a:srcRect t="3418" b="12208"/>
          <a:stretch/>
        </p:blipFill>
        <p:spPr>
          <a:xfrm>
            <a:off x="0" y="0"/>
            <a:ext cx="12192000" cy="6858000"/>
          </a:xfrm>
          <a:prstGeom prst="rect">
            <a:avLst/>
          </a:prstGeom>
        </p:spPr>
      </p:pic>
      <p:sp>
        <p:nvSpPr>
          <p:cNvPr id="14" name="矩形 13">
            <a:extLst>
              <a:ext uri="{FF2B5EF4-FFF2-40B4-BE49-F238E27FC236}">
                <a16:creationId xmlns:a16="http://schemas.microsoft.com/office/drawing/2014/main" id="{3AFCF572-BAC5-4EC6-A85A-0BC6DCB0BD99}"/>
              </a:ext>
            </a:extLst>
          </p:cNvPr>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5" name="文本框 14">
            <a:extLst>
              <a:ext uri="{FF2B5EF4-FFF2-40B4-BE49-F238E27FC236}">
                <a16:creationId xmlns:a16="http://schemas.microsoft.com/office/drawing/2014/main" id="{F613B3E5-14A2-4231-A226-0317D304FD02}"/>
              </a:ext>
            </a:extLst>
          </p:cNvPr>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方正舒体" panose="02010601030101010101" pitchFamily="2" charset="-122"/>
                <a:ea typeface="方正舒体" panose="02010601030101010101" pitchFamily="2" charset="-122"/>
              </a:rPr>
              <a:t>需求分析</a:t>
            </a:r>
          </a:p>
        </p:txBody>
      </p:sp>
      <p:grpSp>
        <p:nvGrpSpPr>
          <p:cNvPr id="16" name="组合 15">
            <a:extLst>
              <a:ext uri="{FF2B5EF4-FFF2-40B4-BE49-F238E27FC236}">
                <a16:creationId xmlns:a16="http://schemas.microsoft.com/office/drawing/2014/main" id="{FAA20C42-428A-4F03-B8E1-45AA64EEB207}"/>
              </a:ext>
            </a:extLst>
          </p:cNvPr>
          <p:cNvGrpSpPr/>
          <p:nvPr/>
        </p:nvGrpSpPr>
        <p:grpSpPr>
          <a:xfrm>
            <a:off x="320172" y="274706"/>
            <a:ext cx="540000" cy="540000"/>
            <a:chOff x="328496" y="364706"/>
            <a:chExt cx="540000" cy="540000"/>
          </a:xfrm>
        </p:grpSpPr>
        <p:sp>
          <p:nvSpPr>
            <p:cNvPr id="17" name="矩形 16">
              <a:extLst>
                <a:ext uri="{FF2B5EF4-FFF2-40B4-BE49-F238E27FC236}">
                  <a16:creationId xmlns:a16="http://schemas.microsoft.com/office/drawing/2014/main" id="{94F75F66-B101-499C-8348-38F152054C89}"/>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B941617C-75E5-44FA-99A0-60C4F02968DD}"/>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a:extLst>
              <a:ext uri="{FF2B5EF4-FFF2-40B4-BE49-F238E27FC236}">
                <a16:creationId xmlns:a16="http://schemas.microsoft.com/office/drawing/2014/main" id="{A20115F7-187E-F8B2-5654-6C0D56E608FF}"/>
              </a:ext>
            </a:extLst>
          </p:cNvPr>
          <p:cNvSpPr txBox="1"/>
          <p:nvPr/>
        </p:nvSpPr>
        <p:spPr>
          <a:xfrm>
            <a:off x="1404729" y="1431643"/>
            <a:ext cx="7434470" cy="369332"/>
          </a:xfrm>
          <a:prstGeom prst="rect">
            <a:avLst/>
          </a:prstGeom>
          <a:noFill/>
        </p:spPr>
        <p:txBody>
          <a:bodyPr wrap="square" rtlCol="0">
            <a:spAutoFit/>
          </a:bodyPr>
          <a:lstStyle/>
          <a:p>
            <a:r>
              <a:rPr lang="zh-CN" altLang="en-US" b="1" dirty="0"/>
              <a:t>系统可以实现对用户输入的语句进行解析，并基于知识图谱给出答案</a:t>
            </a:r>
          </a:p>
        </p:txBody>
      </p:sp>
      <p:sp>
        <p:nvSpPr>
          <p:cNvPr id="4" name="文本框 3">
            <a:extLst>
              <a:ext uri="{FF2B5EF4-FFF2-40B4-BE49-F238E27FC236}">
                <a16:creationId xmlns:a16="http://schemas.microsoft.com/office/drawing/2014/main" id="{63A15C5F-CB6D-1502-79EF-7EF2FDB00E64}"/>
              </a:ext>
            </a:extLst>
          </p:cNvPr>
          <p:cNvSpPr txBox="1"/>
          <p:nvPr/>
        </p:nvSpPr>
        <p:spPr>
          <a:xfrm>
            <a:off x="1404729" y="2030564"/>
            <a:ext cx="6142383" cy="646331"/>
          </a:xfrm>
          <a:prstGeom prst="rect">
            <a:avLst/>
          </a:prstGeom>
          <a:noFill/>
        </p:spPr>
        <p:txBody>
          <a:bodyPr wrap="square" rtlCol="0">
            <a:spAutoFit/>
          </a:bodyPr>
          <a:lstStyle/>
          <a:p>
            <a:r>
              <a:rPr lang="en-US" altLang="zh-CN" dirty="0"/>
              <a:t>1</a:t>
            </a:r>
            <a:r>
              <a:rPr lang="zh-CN" altLang="en-US" dirty="0"/>
              <a:t>、根据网上抓取到的问答数据、医药数据、症状数据等构建医药知识图谱</a:t>
            </a:r>
          </a:p>
        </p:txBody>
      </p:sp>
      <p:sp>
        <p:nvSpPr>
          <p:cNvPr id="5" name="文本框 4">
            <a:extLst>
              <a:ext uri="{FF2B5EF4-FFF2-40B4-BE49-F238E27FC236}">
                <a16:creationId xmlns:a16="http://schemas.microsoft.com/office/drawing/2014/main" id="{6D773F4C-65D8-12D7-805C-C9A8C9165F3C}"/>
              </a:ext>
            </a:extLst>
          </p:cNvPr>
          <p:cNvSpPr txBox="1"/>
          <p:nvPr/>
        </p:nvSpPr>
        <p:spPr>
          <a:xfrm>
            <a:off x="1404729" y="2918028"/>
            <a:ext cx="5532783" cy="369332"/>
          </a:xfrm>
          <a:prstGeom prst="rect">
            <a:avLst/>
          </a:prstGeom>
          <a:noFill/>
        </p:spPr>
        <p:txBody>
          <a:bodyPr wrap="square" rtlCol="0">
            <a:spAutoFit/>
          </a:bodyPr>
          <a:lstStyle/>
          <a:p>
            <a:r>
              <a:rPr lang="en-US" altLang="zh-CN" dirty="0"/>
              <a:t>2</a:t>
            </a:r>
            <a:r>
              <a:rPr lang="zh-CN" altLang="en-US" dirty="0"/>
              <a:t>、解析用户的输入，在知识图谱中匹配</a:t>
            </a:r>
          </a:p>
        </p:txBody>
      </p:sp>
      <p:sp>
        <p:nvSpPr>
          <p:cNvPr id="6" name="文本框 5">
            <a:extLst>
              <a:ext uri="{FF2B5EF4-FFF2-40B4-BE49-F238E27FC236}">
                <a16:creationId xmlns:a16="http://schemas.microsoft.com/office/drawing/2014/main" id="{29A9BDA2-C944-84AF-E7E8-ADF611FE0E01}"/>
              </a:ext>
            </a:extLst>
          </p:cNvPr>
          <p:cNvSpPr txBox="1"/>
          <p:nvPr/>
        </p:nvSpPr>
        <p:spPr>
          <a:xfrm>
            <a:off x="1404729" y="3528493"/>
            <a:ext cx="7904922" cy="369332"/>
          </a:xfrm>
          <a:prstGeom prst="rect">
            <a:avLst/>
          </a:prstGeom>
          <a:noFill/>
        </p:spPr>
        <p:txBody>
          <a:bodyPr wrap="square" rtlCol="0">
            <a:spAutoFit/>
          </a:bodyPr>
          <a:lstStyle/>
          <a:p>
            <a:r>
              <a:rPr lang="en-US" altLang="zh-CN" dirty="0"/>
              <a:t>3</a:t>
            </a:r>
            <a:r>
              <a:rPr lang="zh-CN" altLang="en-US" dirty="0"/>
              <a:t>、用户可以在前端和聊天机器人对话，即时获得咨询问题的答案</a:t>
            </a:r>
          </a:p>
        </p:txBody>
      </p:sp>
      <p:sp>
        <p:nvSpPr>
          <p:cNvPr id="7" name="椭圆 6">
            <a:extLst>
              <a:ext uri="{FF2B5EF4-FFF2-40B4-BE49-F238E27FC236}">
                <a16:creationId xmlns:a16="http://schemas.microsoft.com/office/drawing/2014/main" id="{6EFAE20F-E7DE-1DC3-492B-4601DBB3A6FF}"/>
              </a:ext>
            </a:extLst>
          </p:cNvPr>
          <p:cNvSpPr/>
          <p:nvPr/>
        </p:nvSpPr>
        <p:spPr>
          <a:xfrm>
            <a:off x="1140641" y="4448699"/>
            <a:ext cx="2743200" cy="1071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t>建立数据库</a:t>
            </a:r>
          </a:p>
        </p:txBody>
      </p:sp>
      <p:sp>
        <p:nvSpPr>
          <p:cNvPr id="8" name="椭圆 7">
            <a:extLst>
              <a:ext uri="{FF2B5EF4-FFF2-40B4-BE49-F238E27FC236}">
                <a16:creationId xmlns:a16="http://schemas.microsoft.com/office/drawing/2014/main" id="{47588A6A-B253-F732-470C-62893E7D2B25}"/>
              </a:ext>
            </a:extLst>
          </p:cNvPr>
          <p:cNvSpPr/>
          <p:nvPr/>
        </p:nvSpPr>
        <p:spPr>
          <a:xfrm>
            <a:off x="4475921" y="4448698"/>
            <a:ext cx="2743200" cy="1071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t>解析和匹配</a:t>
            </a:r>
          </a:p>
        </p:txBody>
      </p:sp>
      <p:sp>
        <p:nvSpPr>
          <p:cNvPr id="12" name="椭圆 11">
            <a:extLst>
              <a:ext uri="{FF2B5EF4-FFF2-40B4-BE49-F238E27FC236}">
                <a16:creationId xmlns:a16="http://schemas.microsoft.com/office/drawing/2014/main" id="{66666F8F-9036-82A7-00E2-E090F0730B14}"/>
              </a:ext>
            </a:extLst>
          </p:cNvPr>
          <p:cNvSpPr/>
          <p:nvPr/>
        </p:nvSpPr>
        <p:spPr>
          <a:xfrm>
            <a:off x="7811201" y="4448698"/>
            <a:ext cx="2743200" cy="1071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t>实时对话</a:t>
            </a:r>
          </a:p>
        </p:txBody>
      </p:sp>
    </p:spTree>
    <p:extLst>
      <p:ext uri="{BB962C8B-B14F-4D97-AF65-F5344CB8AC3E}">
        <p14:creationId xmlns:p14="http://schemas.microsoft.com/office/powerpoint/2010/main" val="3500093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500" fill="hold"/>
                                        <p:tgtEl>
                                          <p:spTgt spid="4"/>
                                        </p:tgtEl>
                                        <p:attrNameLst>
                                          <p:attrName>ppt_x</p:attrName>
                                        </p:attrNameLst>
                                      </p:cBhvr>
                                      <p:tavLst>
                                        <p:tav tm="0">
                                          <p:val>
                                            <p:strVal val="#ppt_x"/>
                                          </p:val>
                                        </p:tav>
                                        <p:tav tm="100000">
                                          <p:val>
                                            <p:strVal val="#ppt_x"/>
                                          </p:val>
                                        </p:tav>
                                      </p:tavLst>
                                    </p:anim>
                                    <p:anim calcmode="lin" valueType="num">
                                      <p:cBhvr additive="base">
                                        <p:cTn id="2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 calcmode="lin" valueType="num">
                                      <p:cBhvr additive="base">
                                        <p:cTn id="30" dur="500" fill="hold"/>
                                        <p:tgtEl>
                                          <p:spTgt spid="5"/>
                                        </p:tgtEl>
                                        <p:attrNameLst>
                                          <p:attrName>ppt_x</p:attrName>
                                        </p:attrNameLst>
                                      </p:cBhvr>
                                      <p:tavLst>
                                        <p:tav tm="0">
                                          <p:val>
                                            <p:strVal val="#ppt_x"/>
                                          </p:val>
                                        </p:tav>
                                        <p:tav tm="100000">
                                          <p:val>
                                            <p:strVal val="#ppt_x"/>
                                          </p:val>
                                        </p:tav>
                                      </p:tavLst>
                                    </p:anim>
                                    <p:anim calcmode="lin" valueType="num">
                                      <p:cBhvr additive="base">
                                        <p:cTn id="31"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additive="base">
                                        <p:cTn id="42" dur="500" fill="hold"/>
                                        <p:tgtEl>
                                          <p:spTgt spid="7"/>
                                        </p:tgtEl>
                                        <p:attrNameLst>
                                          <p:attrName>ppt_x</p:attrName>
                                        </p:attrNameLst>
                                      </p:cBhvr>
                                      <p:tavLst>
                                        <p:tav tm="0">
                                          <p:val>
                                            <p:strVal val="#ppt_x"/>
                                          </p:val>
                                        </p:tav>
                                        <p:tav tm="100000">
                                          <p:val>
                                            <p:strVal val="#ppt_x"/>
                                          </p:val>
                                        </p:tav>
                                      </p:tavLst>
                                    </p:anim>
                                    <p:anim calcmode="lin" valueType="num">
                                      <p:cBhvr additive="base">
                                        <p:cTn id="4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 calcmode="lin" valueType="num">
                                      <p:cBhvr additive="base">
                                        <p:cTn id="48" dur="500" fill="hold"/>
                                        <p:tgtEl>
                                          <p:spTgt spid="8"/>
                                        </p:tgtEl>
                                        <p:attrNameLst>
                                          <p:attrName>ppt_x</p:attrName>
                                        </p:attrNameLst>
                                      </p:cBhvr>
                                      <p:tavLst>
                                        <p:tav tm="0">
                                          <p:val>
                                            <p:strVal val="#ppt_x"/>
                                          </p:val>
                                        </p:tav>
                                        <p:tav tm="100000">
                                          <p:val>
                                            <p:strVal val="#ppt_x"/>
                                          </p:val>
                                        </p:tav>
                                      </p:tavLst>
                                    </p:anim>
                                    <p:anim calcmode="lin" valueType="num">
                                      <p:cBhvr additive="base">
                                        <p:cTn id="4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12"/>
                                        </p:tgtEl>
                                        <p:attrNameLst>
                                          <p:attrName>style.visibility</p:attrName>
                                        </p:attrNameLst>
                                      </p:cBhvr>
                                      <p:to>
                                        <p:strVal val="visible"/>
                                      </p:to>
                                    </p:set>
                                    <p:anim calcmode="lin" valueType="num">
                                      <p:cBhvr additive="base">
                                        <p:cTn id="54" dur="500" fill="hold"/>
                                        <p:tgtEl>
                                          <p:spTgt spid="12"/>
                                        </p:tgtEl>
                                        <p:attrNameLst>
                                          <p:attrName>ppt_x</p:attrName>
                                        </p:attrNameLst>
                                      </p:cBhvr>
                                      <p:tavLst>
                                        <p:tav tm="0">
                                          <p:val>
                                            <p:strVal val="#ppt_x"/>
                                          </p:val>
                                        </p:tav>
                                        <p:tav tm="100000">
                                          <p:val>
                                            <p:strVal val="#ppt_x"/>
                                          </p:val>
                                        </p:tav>
                                      </p:tavLst>
                                    </p:anim>
                                    <p:anim calcmode="lin" valueType="num">
                                      <p:cBhvr additive="base">
                                        <p:cTn id="5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 grpId="0"/>
      <p:bldP spid="4" grpId="0"/>
      <p:bldP spid="5" grpId="0"/>
      <p:bldP spid="6" grpId="0"/>
      <p:bldP spid="7" grpId="0" animBg="1"/>
      <p:bldP spid="8"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A7AF58B3-D24A-4212-AC0D-EC25FAB09221}"/>
              </a:ext>
            </a:extLst>
          </p:cNvPr>
          <p:cNvPicPr>
            <a:picLocks noChangeAspect="1"/>
          </p:cNvPicPr>
          <p:nvPr/>
        </p:nvPicPr>
        <p:blipFill rotWithShape="1">
          <a:blip r:embed="rId2">
            <a:extLst>
              <a:ext uri="{28A0092B-C50C-407E-A947-70E740481C1C}">
                <a14:useLocalDpi xmlns:a14="http://schemas.microsoft.com/office/drawing/2010/main" val="0"/>
              </a:ext>
            </a:extLst>
          </a:blip>
          <a:srcRect t="3418" b="12208"/>
          <a:stretch/>
        </p:blipFill>
        <p:spPr>
          <a:xfrm>
            <a:off x="0" y="0"/>
            <a:ext cx="12192000" cy="6858000"/>
          </a:xfrm>
          <a:prstGeom prst="rect">
            <a:avLst/>
          </a:prstGeom>
        </p:spPr>
      </p:pic>
      <p:sp>
        <p:nvSpPr>
          <p:cNvPr id="14" name="矩形 13">
            <a:extLst>
              <a:ext uri="{FF2B5EF4-FFF2-40B4-BE49-F238E27FC236}">
                <a16:creationId xmlns:a16="http://schemas.microsoft.com/office/drawing/2014/main" id="{3AFCF572-BAC5-4EC6-A85A-0BC6DCB0BD99}"/>
              </a:ext>
            </a:extLst>
          </p:cNvPr>
          <p:cNvSpPr/>
          <p:nvPr/>
        </p:nvSpPr>
        <p:spPr>
          <a:xfrm>
            <a:off x="-1" y="-2"/>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a:t>
            </a:r>
            <a:endParaRPr lang="zh-CN" altLang="en-US" dirty="0"/>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5" name="文本框 14">
            <a:extLst>
              <a:ext uri="{FF2B5EF4-FFF2-40B4-BE49-F238E27FC236}">
                <a16:creationId xmlns:a16="http://schemas.microsoft.com/office/drawing/2014/main" id="{F613B3E5-14A2-4231-A226-0317D304FD02}"/>
              </a:ext>
            </a:extLst>
          </p:cNvPr>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方正舒体" panose="02010601030101010101" pitchFamily="2" charset="-122"/>
                <a:ea typeface="方正舒体" panose="02010601030101010101" pitchFamily="2" charset="-122"/>
              </a:rPr>
              <a:t>项目设计</a:t>
            </a:r>
          </a:p>
        </p:txBody>
      </p:sp>
      <p:grpSp>
        <p:nvGrpSpPr>
          <p:cNvPr id="16" name="组合 15">
            <a:extLst>
              <a:ext uri="{FF2B5EF4-FFF2-40B4-BE49-F238E27FC236}">
                <a16:creationId xmlns:a16="http://schemas.microsoft.com/office/drawing/2014/main" id="{FAA20C42-428A-4F03-B8E1-45AA64EEB207}"/>
              </a:ext>
            </a:extLst>
          </p:cNvPr>
          <p:cNvGrpSpPr/>
          <p:nvPr/>
        </p:nvGrpSpPr>
        <p:grpSpPr>
          <a:xfrm>
            <a:off x="320172" y="274706"/>
            <a:ext cx="540000" cy="540000"/>
            <a:chOff x="328496" y="364706"/>
            <a:chExt cx="540000" cy="540000"/>
          </a:xfrm>
        </p:grpSpPr>
        <p:sp>
          <p:nvSpPr>
            <p:cNvPr id="17" name="矩形 16">
              <a:extLst>
                <a:ext uri="{FF2B5EF4-FFF2-40B4-BE49-F238E27FC236}">
                  <a16:creationId xmlns:a16="http://schemas.microsoft.com/office/drawing/2014/main" id="{94F75F66-B101-499C-8348-38F152054C89}"/>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B941617C-75E5-44FA-99A0-60C4F02968DD}"/>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椭圆 3">
            <a:hlinkClick r:id="rId4" action="ppaction://hlinksldjump"/>
            <a:extLst>
              <a:ext uri="{FF2B5EF4-FFF2-40B4-BE49-F238E27FC236}">
                <a16:creationId xmlns:a16="http://schemas.microsoft.com/office/drawing/2014/main" id="{95CF82CF-C08F-6179-9E09-9831FAC04147}"/>
              </a:ext>
            </a:extLst>
          </p:cNvPr>
          <p:cNvSpPr/>
          <p:nvPr/>
        </p:nvSpPr>
        <p:spPr>
          <a:xfrm>
            <a:off x="4615069" y="2852530"/>
            <a:ext cx="2392017" cy="11529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医药问答</a:t>
            </a:r>
            <a:endParaRPr lang="en-US" altLang="zh-CN" dirty="0"/>
          </a:p>
          <a:p>
            <a:pPr algn="ctr"/>
            <a:r>
              <a:rPr lang="zh-CN" altLang="en-US" dirty="0"/>
              <a:t>系统设计</a:t>
            </a:r>
          </a:p>
        </p:txBody>
      </p:sp>
      <p:sp>
        <p:nvSpPr>
          <p:cNvPr id="5" name="椭圆 4">
            <a:hlinkClick r:id="rId5" action="ppaction://hlinksldjump"/>
            <a:extLst>
              <a:ext uri="{FF2B5EF4-FFF2-40B4-BE49-F238E27FC236}">
                <a16:creationId xmlns:a16="http://schemas.microsoft.com/office/drawing/2014/main" id="{62E3481C-67C8-08F5-3911-4E9C207C8988}"/>
              </a:ext>
            </a:extLst>
          </p:cNvPr>
          <p:cNvSpPr/>
          <p:nvPr/>
        </p:nvSpPr>
        <p:spPr>
          <a:xfrm>
            <a:off x="8118612" y="2852529"/>
            <a:ext cx="2392017" cy="11529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交互界面设计</a:t>
            </a:r>
          </a:p>
        </p:txBody>
      </p:sp>
      <p:sp>
        <p:nvSpPr>
          <p:cNvPr id="6" name="椭圆 5">
            <a:hlinkClick r:id="rId6" action="ppaction://hlinksldjump"/>
            <a:extLst>
              <a:ext uri="{FF2B5EF4-FFF2-40B4-BE49-F238E27FC236}">
                <a16:creationId xmlns:a16="http://schemas.microsoft.com/office/drawing/2014/main" id="{6DE1AE6A-E6E4-2D50-A754-D24EC82C7C08}"/>
              </a:ext>
            </a:extLst>
          </p:cNvPr>
          <p:cNvSpPr/>
          <p:nvPr/>
        </p:nvSpPr>
        <p:spPr>
          <a:xfrm>
            <a:off x="1111526" y="2852530"/>
            <a:ext cx="2392017" cy="11529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医药知识</a:t>
            </a:r>
            <a:endParaRPr lang="en-US" altLang="zh-CN" dirty="0"/>
          </a:p>
          <a:p>
            <a:pPr algn="ctr"/>
            <a:r>
              <a:rPr lang="zh-CN" altLang="en-US" dirty="0"/>
              <a:t>图谱构建</a:t>
            </a:r>
          </a:p>
        </p:txBody>
      </p:sp>
    </p:spTree>
    <p:extLst>
      <p:ext uri="{BB962C8B-B14F-4D97-AF65-F5344CB8AC3E}">
        <p14:creationId xmlns:p14="http://schemas.microsoft.com/office/powerpoint/2010/main" val="1274142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down)">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barn(inVertical)">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4" grpId="0" animBg="1"/>
      <p:bldP spid="5"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CA02AE76-0BD7-4C0D-960E-9BC18A99A060}"/>
              </a:ext>
            </a:extLst>
          </p:cNvPr>
          <p:cNvPicPr>
            <a:picLocks noChangeAspect="1"/>
          </p:cNvPicPr>
          <p:nvPr/>
        </p:nvPicPr>
        <p:blipFill rotWithShape="1">
          <a:blip r:embed="rId2">
            <a:extLst>
              <a:ext uri="{28A0092B-C50C-407E-A947-70E740481C1C}">
                <a14:useLocalDpi xmlns:a14="http://schemas.microsoft.com/office/drawing/2010/main" val="0"/>
              </a:ext>
            </a:extLst>
          </a:blip>
          <a:srcRect t="5863" b="9761"/>
          <a:stretch/>
        </p:blipFill>
        <p:spPr>
          <a:xfrm>
            <a:off x="0" y="0"/>
            <a:ext cx="12192000" cy="6858000"/>
          </a:xfrm>
          <a:prstGeom prst="rect">
            <a:avLst/>
          </a:prstGeom>
        </p:spPr>
      </p:pic>
      <p:sp>
        <p:nvSpPr>
          <p:cNvPr id="31" name="矩形 30">
            <a:extLst>
              <a:ext uri="{FF2B5EF4-FFF2-40B4-BE49-F238E27FC236}">
                <a16:creationId xmlns:a16="http://schemas.microsoft.com/office/drawing/2014/main" id="{F2BA0170-F17E-4FBC-AAD3-2AFEAFC00DE3}"/>
              </a:ext>
            </a:extLst>
          </p:cNvPr>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cxnSp>
        <p:nvCxnSpPr>
          <p:cNvPr id="14" name="直接连接符 13">
            <a:extLst>
              <a:ext uri="{FF2B5EF4-FFF2-40B4-BE49-F238E27FC236}">
                <a16:creationId xmlns:a16="http://schemas.microsoft.com/office/drawing/2014/main" id="{99B30C13-4BFC-431A-B28E-6DE041715ECB}"/>
              </a:ext>
            </a:extLst>
          </p:cNvPr>
          <p:cNvCxnSpPr>
            <a:cxnSpLocks/>
          </p:cNvCxnSpPr>
          <p:nvPr/>
        </p:nvCxnSpPr>
        <p:spPr>
          <a:xfrm>
            <a:off x="860172" y="1721524"/>
            <a:ext cx="1737254" cy="0"/>
          </a:xfrm>
          <a:prstGeom prst="line">
            <a:avLst/>
          </a:prstGeom>
          <a:ln w="57150">
            <a:solidFill>
              <a:srgbClr val="003399"/>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490A67B9-9330-4FDA-9B15-4C4FB3861484}"/>
              </a:ext>
            </a:extLst>
          </p:cNvPr>
          <p:cNvSpPr txBox="1"/>
          <p:nvPr/>
        </p:nvSpPr>
        <p:spPr>
          <a:xfrm>
            <a:off x="320172" y="1157522"/>
            <a:ext cx="2749491" cy="523220"/>
          </a:xfrm>
          <a:prstGeom prst="rect">
            <a:avLst/>
          </a:prstGeom>
          <a:noFill/>
          <a:ln>
            <a:noFill/>
          </a:ln>
        </p:spPr>
        <p:txBody>
          <a:bodyPr wrap="square" rtlCol="0">
            <a:spAutoFit/>
          </a:bodyPr>
          <a:lstStyle/>
          <a:p>
            <a:pPr algn="ctr"/>
            <a:r>
              <a:rPr lang="zh-CN" altLang="en-US" sz="2800" b="1" dirty="0">
                <a:solidFill>
                  <a:srgbClr val="003399"/>
                </a:solidFill>
                <a:latin typeface="黑体" panose="02010609060101010101" pitchFamily="49" charset="-122"/>
                <a:ea typeface="黑体" panose="02010609060101010101" pitchFamily="49" charset="-122"/>
              </a:rPr>
              <a:t>数据库构建</a:t>
            </a:r>
          </a:p>
        </p:txBody>
      </p:sp>
      <p:sp>
        <p:nvSpPr>
          <p:cNvPr id="27" name="文本框 26">
            <a:extLst>
              <a:ext uri="{FF2B5EF4-FFF2-40B4-BE49-F238E27FC236}">
                <a16:creationId xmlns:a16="http://schemas.microsoft.com/office/drawing/2014/main" id="{AE8C2F26-4642-45DE-8348-6B08085C6714}"/>
              </a:ext>
            </a:extLst>
          </p:cNvPr>
          <p:cNvSpPr txBox="1"/>
          <p:nvPr/>
        </p:nvSpPr>
        <p:spPr>
          <a:xfrm>
            <a:off x="728873" y="2664817"/>
            <a:ext cx="5367125" cy="2369880"/>
          </a:xfrm>
          <a:prstGeom prst="rect">
            <a:avLst/>
          </a:prstGeom>
          <a:noFill/>
        </p:spPr>
        <p:txBody>
          <a:bodyPr wrap="square" rtlCol="0">
            <a:spAutoFit/>
          </a:bodyPr>
          <a:lstStyle/>
          <a:p>
            <a:r>
              <a:rPr lang="en-US" altLang="zh-CN" sz="2000" b="1" dirty="0"/>
              <a:t>Neo4j</a:t>
            </a:r>
            <a:r>
              <a:rPr lang="zh-CN" altLang="en-US" sz="2000" b="1" dirty="0"/>
              <a:t>数据库</a:t>
            </a:r>
            <a:endParaRPr lang="en-US" altLang="zh-CN" sz="2000" b="1" dirty="0"/>
          </a:p>
          <a:p>
            <a:pPr indent="457200">
              <a:lnSpc>
                <a:spcPct val="150000"/>
              </a:lnSpc>
            </a:pPr>
            <a:r>
              <a:rPr lang="en-US" altLang="zh-CN" dirty="0"/>
              <a:t>Neo4j</a:t>
            </a:r>
            <a:r>
              <a:rPr lang="zh-CN" altLang="en-US" dirty="0"/>
              <a:t>是一个高性能的、可扩展的数据库。数据模型基于节点和边，可以轻松地处理复杂的关系和连接，以及高度互连的数据结构。适合医药系统图谱的数据类型构建。</a:t>
            </a:r>
          </a:p>
          <a:p>
            <a:endParaRPr lang="zh-CN" altLang="en-US" sz="2000" dirty="0"/>
          </a:p>
        </p:txBody>
      </p:sp>
      <p:sp>
        <p:nvSpPr>
          <p:cNvPr id="13" name="文本框 12">
            <a:extLst>
              <a:ext uri="{FF2B5EF4-FFF2-40B4-BE49-F238E27FC236}">
                <a16:creationId xmlns:a16="http://schemas.microsoft.com/office/drawing/2014/main" id="{421AEB3D-2D0C-46A2-9AF6-7D229A8BC9FD}"/>
              </a:ext>
            </a:extLst>
          </p:cNvPr>
          <p:cNvSpPr txBox="1"/>
          <p:nvPr/>
        </p:nvSpPr>
        <p:spPr>
          <a:xfrm flipH="1">
            <a:off x="-235093" y="198748"/>
            <a:ext cx="7043597" cy="707886"/>
          </a:xfrm>
          <a:prstGeom prst="rect">
            <a:avLst/>
          </a:prstGeom>
          <a:noFill/>
        </p:spPr>
        <p:txBody>
          <a:bodyPr wrap="square" rtlCol="0">
            <a:spAutoFit/>
          </a:bodyPr>
          <a:lstStyle>
            <a:defPPr>
              <a:defRPr lang="zh-CN"/>
            </a:defPPr>
            <a:lvl1pPr algn="ctr">
              <a:defRPr sz="4000">
                <a:latin typeface="方正舒体" panose="02010601030101010101" pitchFamily="2" charset="-122"/>
                <a:ea typeface="方正舒体" panose="02010601030101010101" pitchFamily="2" charset="-122"/>
              </a:defRPr>
            </a:lvl1pPr>
          </a:lstStyle>
          <a:p>
            <a:r>
              <a:rPr lang="zh-CN" altLang="en-US" dirty="0">
                <a:solidFill>
                  <a:srgbClr val="003399"/>
                </a:solidFill>
              </a:rPr>
              <a:t>医药知识图谱构建</a:t>
            </a:r>
          </a:p>
        </p:txBody>
      </p:sp>
      <p:grpSp>
        <p:nvGrpSpPr>
          <p:cNvPr id="15" name="组合 14">
            <a:extLst>
              <a:ext uri="{FF2B5EF4-FFF2-40B4-BE49-F238E27FC236}">
                <a16:creationId xmlns:a16="http://schemas.microsoft.com/office/drawing/2014/main" id="{F14562E1-5950-4A9E-8072-BED880BDF2F4}"/>
              </a:ext>
            </a:extLst>
          </p:cNvPr>
          <p:cNvGrpSpPr/>
          <p:nvPr/>
        </p:nvGrpSpPr>
        <p:grpSpPr>
          <a:xfrm>
            <a:off x="320172" y="274706"/>
            <a:ext cx="540000" cy="540000"/>
            <a:chOff x="328496" y="364706"/>
            <a:chExt cx="540000" cy="540000"/>
          </a:xfrm>
        </p:grpSpPr>
        <p:sp>
          <p:nvSpPr>
            <p:cNvPr id="16" name="矩形 15">
              <a:extLst>
                <a:ext uri="{FF2B5EF4-FFF2-40B4-BE49-F238E27FC236}">
                  <a16:creationId xmlns:a16="http://schemas.microsoft.com/office/drawing/2014/main" id="{42C6E4EF-8345-46EE-B471-57230E0507E0}"/>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3775FDE9-C19D-4A24-99FF-C386D25ADF7C}"/>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圆角 4">
            <a:hlinkClick r:id="rId4" action="ppaction://hlinksldjump"/>
            <a:extLst>
              <a:ext uri="{FF2B5EF4-FFF2-40B4-BE49-F238E27FC236}">
                <a16:creationId xmlns:a16="http://schemas.microsoft.com/office/drawing/2014/main" id="{8618439E-81ED-3632-DDB2-FCE29FAFC56F}"/>
              </a:ext>
            </a:extLst>
          </p:cNvPr>
          <p:cNvSpPr/>
          <p:nvPr/>
        </p:nvSpPr>
        <p:spPr>
          <a:xfrm>
            <a:off x="11191796" y="6194949"/>
            <a:ext cx="476743" cy="3184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 name="图片 6">
            <a:extLst>
              <a:ext uri="{FF2B5EF4-FFF2-40B4-BE49-F238E27FC236}">
                <a16:creationId xmlns:a16="http://schemas.microsoft.com/office/drawing/2014/main" id="{4CEADC9D-2D3D-66D6-415C-92B8F6349B9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36621" y="1680742"/>
            <a:ext cx="4526506" cy="3112601"/>
          </a:xfrm>
          <a:prstGeom prst="rect">
            <a:avLst/>
          </a:prstGeom>
        </p:spPr>
      </p:pic>
      <p:sp>
        <p:nvSpPr>
          <p:cNvPr id="11" name="文本框 10">
            <a:extLst>
              <a:ext uri="{FF2B5EF4-FFF2-40B4-BE49-F238E27FC236}">
                <a16:creationId xmlns:a16="http://schemas.microsoft.com/office/drawing/2014/main" id="{5E07D034-9E79-BD8E-E949-EDDD1F776C77}"/>
              </a:ext>
            </a:extLst>
          </p:cNvPr>
          <p:cNvSpPr txBox="1"/>
          <p:nvPr/>
        </p:nvSpPr>
        <p:spPr>
          <a:xfrm>
            <a:off x="7979509" y="5404246"/>
            <a:ext cx="2120348" cy="369332"/>
          </a:xfrm>
          <a:prstGeom prst="rect">
            <a:avLst/>
          </a:prstGeom>
          <a:noFill/>
        </p:spPr>
        <p:txBody>
          <a:bodyPr wrap="square" rtlCol="0">
            <a:spAutoFit/>
          </a:bodyPr>
          <a:lstStyle/>
          <a:p>
            <a:r>
              <a:rPr lang="en-US" altLang="zh-CN" dirty="0">
                <a:solidFill>
                  <a:srgbClr val="003399"/>
                </a:solidFill>
              </a:rPr>
              <a:t>Neo4j Desktop</a:t>
            </a:r>
            <a:r>
              <a:rPr lang="zh-CN" altLang="en-US" dirty="0">
                <a:solidFill>
                  <a:srgbClr val="003399"/>
                </a:solidFill>
              </a:rPr>
              <a:t>界面</a:t>
            </a:r>
          </a:p>
        </p:txBody>
      </p:sp>
      <p:cxnSp>
        <p:nvCxnSpPr>
          <p:cNvPr id="2" name="直接连接符 1">
            <a:extLst>
              <a:ext uri="{FF2B5EF4-FFF2-40B4-BE49-F238E27FC236}">
                <a16:creationId xmlns:a16="http://schemas.microsoft.com/office/drawing/2014/main" id="{DBC9ABB7-6D3E-1C9E-8B1D-2B4169713627}"/>
              </a:ext>
            </a:extLst>
          </p:cNvPr>
          <p:cNvCxnSpPr>
            <a:cxnSpLocks/>
          </p:cNvCxnSpPr>
          <p:nvPr/>
        </p:nvCxnSpPr>
        <p:spPr>
          <a:xfrm>
            <a:off x="586312" y="2664817"/>
            <a:ext cx="0" cy="1900894"/>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8990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down)">
                                      <p:cBhvr>
                                        <p:cTn id="7" dur="500"/>
                                        <p:tgtEl>
                                          <p:spTgt spid="26"/>
                                        </p:tgtEl>
                                      </p:cBhvr>
                                    </p:animEffect>
                                  </p:childTnLst>
                                </p:cTn>
                              </p:par>
                              <p:par>
                                <p:cTn id="8" presetID="22" presetClass="entr" presetSubtype="4"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down)">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circle(in)">
                                      <p:cBhvr>
                                        <p:cTn id="15" dur="2000"/>
                                        <p:tgtEl>
                                          <p:spTgt spid="27"/>
                                        </p:tgtEl>
                                      </p:cBhvr>
                                    </p:animEffect>
                                  </p:childTnLst>
                                </p:cTn>
                              </p:par>
                              <p:par>
                                <p:cTn id="16" presetID="6" presetClass="entr" presetSubtype="16" fill="hold"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circle(in)">
                                      <p:cBhvr>
                                        <p:cTn id="18" dur="20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barn(inVertical)">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CA02AE76-0BD7-4C0D-960E-9BC18A99A060}"/>
              </a:ext>
            </a:extLst>
          </p:cNvPr>
          <p:cNvPicPr>
            <a:picLocks noChangeAspect="1"/>
          </p:cNvPicPr>
          <p:nvPr/>
        </p:nvPicPr>
        <p:blipFill rotWithShape="1">
          <a:blip r:embed="rId3">
            <a:extLst>
              <a:ext uri="{28A0092B-C50C-407E-A947-70E740481C1C}">
                <a14:useLocalDpi xmlns:a14="http://schemas.microsoft.com/office/drawing/2010/main" val="0"/>
              </a:ext>
            </a:extLst>
          </a:blip>
          <a:srcRect t="5863" b="9761"/>
          <a:stretch/>
        </p:blipFill>
        <p:spPr>
          <a:xfrm>
            <a:off x="0" y="0"/>
            <a:ext cx="12192000" cy="6858000"/>
          </a:xfrm>
          <a:prstGeom prst="rect">
            <a:avLst/>
          </a:prstGeom>
        </p:spPr>
      </p:pic>
      <p:sp>
        <p:nvSpPr>
          <p:cNvPr id="31" name="矩形 30">
            <a:extLst>
              <a:ext uri="{FF2B5EF4-FFF2-40B4-BE49-F238E27FC236}">
                <a16:creationId xmlns:a16="http://schemas.microsoft.com/office/drawing/2014/main" id="{F2BA0170-F17E-4FBC-AAD3-2AFEAFC00DE3}"/>
              </a:ext>
            </a:extLst>
          </p:cNvPr>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cxnSp>
        <p:nvCxnSpPr>
          <p:cNvPr id="14" name="直接连接符 13">
            <a:extLst>
              <a:ext uri="{FF2B5EF4-FFF2-40B4-BE49-F238E27FC236}">
                <a16:creationId xmlns:a16="http://schemas.microsoft.com/office/drawing/2014/main" id="{99B30C13-4BFC-431A-B28E-6DE041715ECB}"/>
              </a:ext>
            </a:extLst>
          </p:cNvPr>
          <p:cNvCxnSpPr>
            <a:cxnSpLocks/>
          </p:cNvCxnSpPr>
          <p:nvPr/>
        </p:nvCxnSpPr>
        <p:spPr>
          <a:xfrm>
            <a:off x="860172" y="1721524"/>
            <a:ext cx="1902906" cy="0"/>
          </a:xfrm>
          <a:prstGeom prst="line">
            <a:avLst/>
          </a:prstGeom>
          <a:ln w="57150">
            <a:solidFill>
              <a:srgbClr val="003399"/>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490A67B9-9330-4FDA-9B15-4C4FB3861484}"/>
              </a:ext>
            </a:extLst>
          </p:cNvPr>
          <p:cNvSpPr txBox="1"/>
          <p:nvPr/>
        </p:nvSpPr>
        <p:spPr>
          <a:xfrm>
            <a:off x="420054" y="1162592"/>
            <a:ext cx="2749491" cy="523220"/>
          </a:xfrm>
          <a:prstGeom prst="rect">
            <a:avLst/>
          </a:prstGeom>
          <a:noFill/>
          <a:ln>
            <a:noFill/>
          </a:ln>
        </p:spPr>
        <p:txBody>
          <a:bodyPr wrap="square" rtlCol="0">
            <a:spAutoFit/>
          </a:bodyPr>
          <a:lstStyle/>
          <a:p>
            <a:pPr algn="ctr"/>
            <a:r>
              <a:rPr lang="zh-CN" altLang="en-US" sz="2800" b="1" dirty="0">
                <a:solidFill>
                  <a:srgbClr val="003399"/>
                </a:solidFill>
                <a:latin typeface="黑体" panose="02010609060101010101" pitchFamily="49" charset="-122"/>
                <a:ea typeface="黑体" panose="02010609060101010101" pitchFamily="49" charset="-122"/>
              </a:rPr>
              <a:t>节点可视化</a:t>
            </a:r>
          </a:p>
        </p:txBody>
      </p:sp>
      <p:sp>
        <p:nvSpPr>
          <p:cNvPr id="13" name="文本框 12">
            <a:extLst>
              <a:ext uri="{FF2B5EF4-FFF2-40B4-BE49-F238E27FC236}">
                <a16:creationId xmlns:a16="http://schemas.microsoft.com/office/drawing/2014/main" id="{421AEB3D-2D0C-46A2-9AF6-7D229A8BC9FD}"/>
              </a:ext>
            </a:extLst>
          </p:cNvPr>
          <p:cNvSpPr txBox="1"/>
          <p:nvPr/>
        </p:nvSpPr>
        <p:spPr>
          <a:xfrm flipH="1">
            <a:off x="-235093" y="198748"/>
            <a:ext cx="7043597" cy="707886"/>
          </a:xfrm>
          <a:prstGeom prst="rect">
            <a:avLst/>
          </a:prstGeom>
          <a:noFill/>
        </p:spPr>
        <p:txBody>
          <a:bodyPr wrap="square" rtlCol="0">
            <a:spAutoFit/>
          </a:bodyPr>
          <a:lstStyle>
            <a:defPPr>
              <a:defRPr lang="zh-CN"/>
            </a:defPPr>
            <a:lvl1pPr algn="ctr">
              <a:defRPr sz="4000">
                <a:latin typeface="方正舒体" panose="02010601030101010101" pitchFamily="2" charset="-122"/>
                <a:ea typeface="方正舒体" panose="02010601030101010101" pitchFamily="2" charset="-122"/>
              </a:defRPr>
            </a:lvl1pPr>
          </a:lstStyle>
          <a:p>
            <a:r>
              <a:rPr lang="zh-CN" altLang="en-US" dirty="0">
                <a:solidFill>
                  <a:srgbClr val="003399"/>
                </a:solidFill>
              </a:rPr>
              <a:t>医药知识图谱构建</a:t>
            </a:r>
          </a:p>
        </p:txBody>
      </p:sp>
      <p:grpSp>
        <p:nvGrpSpPr>
          <p:cNvPr id="15" name="组合 14">
            <a:extLst>
              <a:ext uri="{FF2B5EF4-FFF2-40B4-BE49-F238E27FC236}">
                <a16:creationId xmlns:a16="http://schemas.microsoft.com/office/drawing/2014/main" id="{F14562E1-5950-4A9E-8072-BED880BDF2F4}"/>
              </a:ext>
            </a:extLst>
          </p:cNvPr>
          <p:cNvGrpSpPr/>
          <p:nvPr/>
        </p:nvGrpSpPr>
        <p:grpSpPr>
          <a:xfrm>
            <a:off x="320172" y="274706"/>
            <a:ext cx="540000" cy="540000"/>
            <a:chOff x="328496" y="364706"/>
            <a:chExt cx="540000" cy="540000"/>
          </a:xfrm>
        </p:grpSpPr>
        <p:sp>
          <p:nvSpPr>
            <p:cNvPr id="16" name="矩形 15">
              <a:extLst>
                <a:ext uri="{FF2B5EF4-FFF2-40B4-BE49-F238E27FC236}">
                  <a16:creationId xmlns:a16="http://schemas.microsoft.com/office/drawing/2014/main" id="{42C6E4EF-8345-46EE-B471-57230E0507E0}"/>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3775FDE9-C19D-4A24-99FF-C386D25ADF7C}"/>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E3B17643-4F1A-955B-7046-E5BD5B161F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57170" y="1585730"/>
            <a:ext cx="4134626" cy="4134626"/>
          </a:xfrm>
          <a:prstGeom prst="rect">
            <a:avLst/>
          </a:prstGeom>
        </p:spPr>
      </p:pic>
      <p:pic>
        <p:nvPicPr>
          <p:cNvPr id="10" name="图片 9">
            <a:extLst>
              <a:ext uri="{FF2B5EF4-FFF2-40B4-BE49-F238E27FC236}">
                <a16:creationId xmlns:a16="http://schemas.microsoft.com/office/drawing/2014/main" id="{9CBA0680-6CDD-8155-5855-96C901214C0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9844" y="2298469"/>
            <a:ext cx="5199402" cy="2838007"/>
          </a:xfrm>
          <a:prstGeom prst="rect">
            <a:avLst/>
          </a:prstGeom>
        </p:spPr>
      </p:pic>
    </p:spTree>
    <p:extLst>
      <p:ext uri="{BB962C8B-B14F-4D97-AF65-F5344CB8AC3E}">
        <p14:creationId xmlns:p14="http://schemas.microsoft.com/office/powerpoint/2010/main" val="2370622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down)">
                                      <p:cBhvr>
                                        <p:cTn id="7" dur="500"/>
                                        <p:tgtEl>
                                          <p:spTgt spid="26"/>
                                        </p:tgtEl>
                                      </p:cBhvr>
                                    </p:animEffect>
                                  </p:childTnLst>
                                </p:cTn>
                              </p:par>
                              <p:par>
                                <p:cTn id="8" presetID="22" presetClass="entr" presetSubtype="4"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down)">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CA02AE76-0BD7-4C0D-960E-9BC18A99A060}"/>
              </a:ext>
            </a:extLst>
          </p:cNvPr>
          <p:cNvPicPr>
            <a:picLocks noChangeAspect="1"/>
          </p:cNvPicPr>
          <p:nvPr/>
        </p:nvPicPr>
        <p:blipFill rotWithShape="1">
          <a:blip r:embed="rId2">
            <a:extLst>
              <a:ext uri="{28A0092B-C50C-407E-A947-70E740481C1C}">
                <a14:useLocalDpi xmlns:a14="http://schemas.microsoft.com/office/drawing/2010/main" val="0"/>
              </a:ext>
            </a:extLst>
          </a:blip>
          <a:srcRect t="5863" b="9761"/>
          <a:stretch/>
        </p:blipFill>
        <p:spPr>
          <a:xfrm>
            <a:off x="0" y="0"/>
            <a:ext cx="12192000" cy="6858000"/>
          </a:xfrm>
          <a:prstGeom prst="rect">
            <a:avLst/>
          </a:prstGeom>
        </p:spPr>
      </p:pic>
      <p:sp>
        <p:nvSpPr>
          <p:cNvPr id="31" name="矩形 30">
            <a:extLst>
              <a:ext uri="{FF2B5EF4-FFF2-40B4-BE49-F238E27FC236}">
                <a16:creationId xmlns:a16="http://schemas.microsoft.com/office/drawing/2014/main" id="{F2BA0170-F17E-4FBC-AAD3-2AFEAFC00DE3}"/>
              </a:ext>
            </a:extLst>
          </p:cNvPr>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a:extLst>
              <a:ext uri="{FF2B5EF4-FFF2-40B4-BE49-F238E27FC236}">
                <a16:creationId xmlns:a16="http://schemas.microsoft.com/office/drawing/2014/main" id="{421AEB3D-2D0C-46A2-9AF6-7D229A8BC9FD}"/>
              </a:ext>
            </a:extLst>
          </p:cNvPr>
          <p:cNvSpPr txBox="1"/>
          <p:nvPr/>
        </p:nvSpPr>
        <p:spPr>
          <a:xfrm flipH="1">
            <a:off x="1040172" y="168374"/>
            <a:ext cx="4499180" cy="707886"/>
          </a:xfrm>
          <a:prstGeom prst="rect">
            <a:avLst/>
          </a:prstGeom>
          <a:noFill/>
        </p:spPr>
        <p:txBody>
          <a:bodyPr wrap="square" rtlCol="0">
            <a:spAutoFit/>
          </a:bodyPr>
          <a:lstStyle/>
          <a:p>
            <a:pPr algn="ctr"/>
            <a:r>
              <a:rPr lang="zh-CN" altLang="en-US" sz="4000" dirty="0">
                <a:solidFill>
                  <a:srgbClr val="003399"/>
                </a:solidFill>
                <a:latin typeface="方正舒体" panose="02010601030101010101" pitchFamily="2" charset="-122"/>
                <a:ea typeface="方正舒体" panose="02010601030101010101" pitchFamily="2" charset="-122"/>
              </a:rPr>
              <a:t>医药问答系统设计</a:t>
            </a:r>
          </a:p>
        </p:txBody>
      </p:sp>
      <p:grpSp>
        <p:nvGrpSpPr>
          <p:cNvPr id="15" name="组合 14">
            <a:extLst>
              <a:ext uri="{FF2B5EF4-FFF2-40B4-BE49-F238E27FC236}">
                <a16:creationId xmlns:a16="http://schemas.microsoft.com/office/drawing/2014/main" id="{F14562E1-5950-4A9E-8072-BED880BDF2F4}"/>
              </a:ext>
            </a:extLst>
          </p:cNvPr>
          <p:cNvGrpSpPr/>
          <p:nvPr/>
        </p:nvGrpSpPr>
        <p:grpSpPr>
          <a:xfrm>
            <a:off x="320172" y="274706"/>
            <a:ext cx="540000" cy="540000"/>
            <a:chOff x="328496" y="364706"/>
            <a:chExt cx="540000" cy="540000"/>
          </a:xfrm>
        </p:grpSpPr>
        <p:sp>
          <p:nvSpPr>
            <p:cNvPr id="16" name="矩形 15">
              <a:extLst>
                <a:ext uri="{FF2B5EF4-FFF2-40B4-BE49-F238E27FC236}">
                  <a16:creationId xmlns:a16="http://schemas.microsoft.com/office/drawing/2014/main" id="{42C6E4EF-8345-46EE-B471-57230E0507E0}"/>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3775FDE9-C19D-4A24-99FF-C386D25ADF7C}"/>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圆角 1">
            <a:hlinkClick r:id="rId4" action="ppaction://hlinksldjump"/>
            <a:extLst>
              <a:ext uri="{FF2B5EF4-FFF2-40B4-BE49-F238E27FC236}">
                <a16:creationId xmlns:a16="http://schemas.microsoft.com/office/drawing/2014/main" id="{CE64B9A1-D635-C844-FEDB-7EA95EE3D307}"/>
              </a:ext>
            </a:extLst>
          </p:cNvPr>
          <p:cNvSpPr/>
          <p:nvPr/>
        </p:nvSpPr>
        <p:spPr>
          <a:xfrm>
            <a:off x="11191796" y="6194949"/>
            <a:ext cx="476743" cy="3184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aphicFrame>
        <p:nvGraphicFramePr>
          <p:cNvPr id="5" name="对象 4">
            <a:extLst>
              <a:ext uri="{FF2B5EF4-FFF2-40B4-BE49-F238E27FC236}">
                <a16:creationId xmlns:a16="http://schemas.microsoft.com/office/drawing/2014/main" id="{7E68229C-FE10-A134-303D-0BF63A1FC71E}"/>
              </a:ext>
            </a:extLst>
          </p:cNvPr>
          <p:cNvGraphicFramePr>
            <a:graphicFrameLocks noChangeAspect="1"/>
          </p:cNvGraphicFramePr>
          <p:nvPr>
            <p:extLst>
              <p:ext uri="{D42A27DB-BD31-4B8C-83A1-F6EECF244321}">
                <p14:modId xmlns:p14="http://schemas.microsoft.com/office/powerpoint/2010/main" val="402250357"/>
              </p:ext>
            </p:extLst>
          </p:nvPr>
        </p:nvGraphicFramePr>
        <p:xfrm>
          <a:off x="1382537" y="1268655"/>
          <a:ext cx="3597630" cy="3987791"/>
        </p:xfrm>
        <a:graphic>
          <a:graphicData uri="http://schemas.openxmlformats.org/presentationml/2006/ole">
            <mc:AlternateContent xmlns:mc="http://schemas.openxmlformats.org/markup-compatibility/2006">
              <mc:Choice xmlns:v="urn:schemas-microsoft-com:vml" Requires="v">
                <p:oleObj name="Visio" r:id="rId5" imgW="2385283" imgH="2644222" progId="Visio.Drawing.15">
                  <p:embed/>
                </p:oleObj>
              </mc:Choice>
              <mc:Fallback>
                <p:oleObj name="Visio" r:id="rId5" imgW="2385283" imgH="2644222" progId="Visio.Drawing.15">
                  <p:embed/>
                  <p:pic>
                    <p:nvPicPr>
                      <p:cNvPr id="0" name=""/>
                      <p:cNvPicPr/>
                      <p:nvPr/>
                    </p:nvPicPr>
                    <p:blipFill>
                      <a:blip r:embed="rId6"/>
                      <a:stretch>
                        <a:fillRect/>
                      </a:stretch>
                    </p:blipFill>
                    <p:spPr>
                      <a:xfrm>
                        <a:off x="1382537" y="1268655"/>
                        <a:ext cx="3597630" cy="3987791"/>
                      </a:xfrm>
                      <a:prstGeom prst="rect">
                        <a:avLst/>
                      </a:prstGeom>
                    </p:spPr>
                  </p:pic>
                </p:oleObj>
              </mc:Fallback>
            </mc:AlternateContent>
          </a:graphicData>
        </a:graphic>
      </p:graphicFrame>
      <p:sp>
        <p:nvSpPr>
          <p:cNvPr id="6" name="文本框 5">
            <a:extLst>
              <a:ext uri="{FF2B5EF4-FFF2-40B4-BE49-F238E27FC236}">
                <a16:creationId xmlns:a16="http://schemas.microsoft.com/office/drawing/2014/main" id="{3B0B2E81-812A-1627-B5FD-405BCBD40FF7}"/>
              </a:ext>
            </a:extLst>
          </p:cNvPr>
          <p:cNvSpPr txBox="1"/>
          <p:nvPr/>
        </p:nvSpPr>
        <p:spPr>
          <a:xfrm>
            <a:off x="2438310" y="5503225"/>
            <a:ext cx="1967948" cy="369332"/>
          </a:xfrm>
          <a:prstGeom prst="rect">
            <a:avLst/>
          </a:prstGeom>
          <a:noFill/>
        </p:spPr>
        <p:txBody>
          <a:bodyPr wrap="square" rtlCol="0">
            <a:spAutoFit/>
          </a:bodyPr>
          <a:lstStyle/>
          <a:p>
            <a:r>
              <a:rPr lang="zh-CN" altLang="en-US" dirty="0">
                <a:solidFill>
                  <a:srgbClr val="003399"/>
                </a:solidFill>
              </a:rPr>
              <a:t>系统工作流程</a:t>
            </a:r>
          </a:p>
        </p:txBody>
      </p:sp>
      <p:sp>
        <p:nvSpPr>
          <p:cNvPr id="7" name="文本框 6">
            <a:extLst>
              <a:ext uri="{FF2B5EF4-FFF2-40B4-BE49-F238E27FC236}">
                <a16:creationId xmlns:a16="http://schemas.microsoft.com/office/drawing/2014/main" id="{59DAB556-C9B4-D2D8-22D9-5BA0A656532E}"/>
              </a:ext>
            </a:extLst>
          </p:cNvPr>
          <p:cNvSpPr txBox="1"/>
          <p:nvPr/>
        </p:nvSpPr>
        <p:spPr>
          <a:xfrm>
            <a:off x="6095998" y="3551595"/>
            <a:ext cx="4439479" cy="569515"/>
          </a:xfrm>
          <a:prstGeom prst="rect">
            <a:avLst/>
          </a:prstGeom>
          <a:noFill/>
        </p:spPr>
        <p:txBody>
          <a:bodyPr wrap="square" rtlCol="0">
            <a:spAutoFit/>
          </a:bodyPr>
          <a:lstStyle/>
          <a:p>
            <a:pPr>
              <a:lnSpc>
                <a:spcPct val="200000"/>
              </a:lnSpc>
            </a:pPr>
            <a:r>
              <a:rPr lang="en-US" altLang="zh-CN" dirty="0"/>
              <a:t>4</a:t>
            </a:r>
            <a:r>
              <a:rPr lang="zh-CN" altLang="en-US" dirty="0"/>
              <a:t>、输出对应答句</a:t>
            </a:r>
          </a:p>
        </p:txBody>
      </p:sp>
      <p:sp>
        <p:nvSpPr>
          <p:cNvPr id="11" name="文本框 10">
            <a:extLst>
              <a:ext uri="{FF2B5EF4-FFF2-40B4-BE49-F238E27FC236}">
                <a16:creationId xmlns:a16="http://schemas.microsoft.com/office/drawing/2014/main" id="{4D8F27BE-4E7D-439D-429A-EB07D2AEFE20}"/>
              </a:ext>
            </a:extLst>
          </p:cNvPr>
          <p:cNvSpPr txBox="1"/>
          <p:nvPr/>
        </p:nvSpPr>
        <p:spPr>
          <a:xfrm>
            <a:off x="6095998" y="1378974"/>
            <a:ext cx="3664283" cy="569515"/>
          </a:xfrm>
          <a:prstGeom prst="rect">
            <a:avLst/>
          </a:prstGeom>
          <a:noFill/>
        </p:spPr>
        <p:txBody>
          <a:bodyPr wrap="square" rtlCol="0">
            <a:spAutoFit/>
          </a:bodyPr>
          <a:lstStyle/>
          <a:p>
            <a:pPr>
              <a:lnSpc>
                <a:spcPct val="200000"/>
              </a:lnSpc>
            </a:pPr>
            <a:r>
              <a:rPr lang="en-US" altLang="zh-CN" dirty="0"/>
              <a:t>1</a:t>
            </a:r>
            <a:r>
              <a:rPr lang="zh-CN" altLang="en-US" dirty="0"/>
              <a:t>、输入从前端传来的用户问句</a:t>
            </a:r>
            <a:endParaRPr lang="en-US" altLang="zh-CN" dirty="0"/>
          </a:p>
        </p:txBody>
      </p:sp>
      <p:sp>
        <p:nvSpPr>
          <p:cNvPr id="12" name="文本框 11">
            <a:extLst>
              <a:ext uri="{FF2B5EF4-FFF2-40B4-BE49-F238E27FC236}">
                <a16:creationId xmlns:a16="http://schemas.microsoft.com/office/drawing/2014/main" id="{D2001EE7-B2F1-7079-483B-FC6763FF3BE1}"/>
              </a:ext>
            </a:extLst>
          </p:cNvPr>
          <p:cNvSpPr txBox="1"/>
          <p:nvPr/>
        </p:nvSpPr>
        <p:spPr>
          <a:xfrm>
            <a:off x="6095998" y="2244882"/>
            <a:ext cx="4035344" cy="646331"/>
          </a:xfrm>
          <a:prstGeom prst="rect">
            <a:avLst/>
          </a:prstGeom>
          <a:noFill/>
        </p:spPr>
        <p:txBody>
          <a:bodyPr wrap="square" rtlCol="0">
            <a:spAutoFit/>
          </a:bodyPr>
          <a:lstStyle/>
          <a:p>
            <a:r>
              <a:rPr lang="en-US" altLang="zh-CN" dirty="0"/>
              <a:t>2</a:t>
            </a:r>
            <a:r>
              <a:rPr lang="zh-CN" altLang="en-US" dirty="0"/>
              <a:t>、对问句进行分类、解析、语句转换</a:t>
            </a:r>
            <a:endParaRPr lang="en-US" altLang="zh-CN" dirty="0"/>
          </a:p>
          <a:p>
            <a:endParaRPr lang="zh-CN" altLang="en-US" dirty="0"/>
          </a:p>
        </p:txBody>
      </p:sp>
      <p:sp>
        <p:nvSpPr>
          <p:cNvPr id="18" name="文本框 17">
            <a:extLst>
              <a:ext uri="{FF2B5EF4-FFF2-40B4-BE49-F238E27FC236}">
                <a16:creationId xmlns:a16="http://schemas.microsoft.com/office/drawing/2014/main" id="{055619CD-B8AD-DFE8-E0F6-BDFA48146235}"/>
              </a:ext>
            </a:extLst>
          </p:cNvPr>
          <p:cNvSpPr txBox="1"/>
          <p:nvPr/>
        </p:nvSpPr>
        <p:spPr>
          <a:xfrm>
            <a:off x="6095998" y="3002429"/>
            <a:ext cx="3962400" cy="646331"/>
          </a:xfrm>
          <a:prstGeom prst="rect">
            <a:avLst/>
          </a:prstGeom>
          <a:noFill/>
        </p:spPr>
        <p:txBody>
          <a:bodyPr wrap="square" rtlCol="0">
            <a:spAutoFit/>
          </a:bodyPr>
          <a:lstStyle/>
          <a:p>
            <a:r>
              <a:rPr lang="en-US" altLang="zh-CN" dirty="0"/>
              <a:t>3</a:t>
            </a:r>
            <a:r>
              <a:rPr lang="zh-CN" altLang="en-US" dirty="0"/>
              <a:t>、在知识图谱中查询</a:t>
            </a:r>
            <a:endParaRPr lang="en-US" altLang="zh-CN" dirty="0"/>
          </a:p>
          <a:p>
            <a:endParaRPr lang="zh-CN" altLang="en-US" dirty="0"/>
          </a:p>
        </p:txBody>
      </p:sp>
    </p:spTree>
    <p:extLst>
      <p:ext uri="{BB962C8B-B14F-4D97-AF65-F5344CB8AC3E}">
        <p14:creationId xmlns:p14="http://schemas.microsoft.com/office/powerpoint/2010/main" val="4276408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randombar(horizontal)">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randombar(horizontal)">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randombar(horizontal)">
                                      <p:cBhvr>
                                        <p:cTn id="25" dur="500"/>
                                        <p:tgtEl>
                                          <p:spTgt spid="18"/>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randombar(horizontal)">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CA02AE76-0BD7-4C0D-960E-9BC18A99A060}"/>
              </a:ext>
            </a:extLst>
          </p:cNvPr>
          <p:cNvPicPr>
            <a:picLocks noChangeAspect="1"/>
          </p:cNvPicPr>
          <p:nvPr/>
        </p:nvPicPr>
        <p:blipFill rotWithShape="1">
          <a:blip r:embed="rId3">
            <a:extLst>
              <a:ext uri="{28A0092B-C50C-407E-A947-70E740481C1C}">
                <a14:useLocalDpi xmlns:a14="http://schemas.microsoft.com/office/drawing/2010/main" val="0"/>
              </a:ext>
            </a:extLst>
          </a:blip>
          <a:srcRect t="5863" b="9761"/>
          <a:stretch/>
        </p:blipFill>
        <p:spPr>
          <a:xfrm>
            <a:off x="0" y="0"/>
            <a:ext cx="12192000" cy="6858000"/>
          </a:xfrm>
          <a:prstGeom prst="rect">
            <a:avLst/>
          </a:prstGeom>
        </p:spPr>
      </p:pic>
      <p:sp>
        <p:nvSpPr>
          <p:cNvPr id="31" name="矩形 30">
            <a:extLst>
              <a:ext uri="{FF2B5EF4-FFF2-40B4-BE49-F238E27FC236}">
                <a16:creationId xmlns:a16="http://schemas.microsoft.com/office/drawing/2014/main" id="{F2BA0170-F17E-4FBC-AAD3-2AFEAFC00DE3}"/>
              </a:ext>
            </a:extLst>
          </p:cNvPr>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a:extLst>
              <a:ext uri="{FF2B5EF4-FFF2-40B4-BE49-F238E27FC236}">
                <a16:creationId xmlns:a16="http://schemas.microsoft.com/office/drawing/2014/main" id="{421AEB3D-2D0C-46A2-9AF6-7D229A8BC9FD}"/>
              </a:ext>
            </a:extLst>
          </p:cNvPr>
          <p:cNvSpPr txBox="1"/>
          <p:nvPr/>
        </p:nvSpPr>
        <p:spPr>
          <a:xfrm flipH="1">
            <a:off x="860172" y="167763"/>
            <a:ext cx="3823319" cy="707886"/>
          </a:xfrm>
          <a:prstGeom prst="rect">
            <a:avLst/>
          </a:prstGeom>
          <a:noFill/>
        </p:spPr>
        <p:txBody>
          <a:bodyPr wrap="square" rtlCol="0">
            <a:spAutoFit/>
          </a:bodyPr>
          <a:lstStyle/>
          <a:p>
            <a:pPr algn="ctr"/>
            <a:r>
              <a:rPr lang="zh-CN" altLang="en-US" sz="4000" dirty="0">
                <a:solidFill>
                  <a:srgbClr val="003399"/>
                </a:solidFill>
                <a:latin typeface="方正舒体" panose="02010601030101010101" pitchFamily="2" charset="-122"/>
                <a:ea typeface="方正舒体" panose="02010601030101010101" pitchFamily="2" charset="-122"/>
              </a:rPr>
              <a:t>交互界面设计</a:t>
            </a:r>
          </a:p>
        </p:txBody>
      </p:sp>
      <p:grpSp>
        <p:nvGrpSpPr>
          <p:cNvPr id="15" name="组合 14">
            <a:extLst>
              <a:ext uri="{FF2B5EF4-FFF2-40B4-BE49-F238E27FC236}">
                <a16:creationId xmlns:a16="http://schemas.microsoft.com/office/drawing/2014/main" id="{F14562E1-5950-4A9E-8072-BED880BDF2F4}"/>
              </a:ext>
            </a:extLst>
          </p:cNvPr>
          <p:cNvGrpSpPr/>
          <p:nvPr/>
        </p:nvGrpSpPr>
        <p:grpSpPr>
          <a:xfrm>
            <a:off x="320172" y="274706"/>
            <a:ext cx="540000" cy="540000"/>
            <a:chOff x="328496" y="364706"/>
            <a:chExt cx="540000" cy="540000"/>
          </a:xfrm>
        </p:grpSpPr>
        <p:sp>
          <p:nvSpPr>
            <p:cNvPr id="16" name="矩形 15">
              <a:extLst>
                <a:ext uri="{FF2B5EF4-FFF2-40B4-BE49-F238E27FC236}">
                  <a16:creationId xmlns:a16="http://schemas.microsoft.com/office/drawing/2014/main" id="{42C6E4EF-8345-46EE-B471-57230E0507E0}"/>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3775FDE9-C19D-4A24-99FF-C386D25ADF7C}"/>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圆角 1">
            <a:hlinkClick r:id="rId5" action="ppaction://hlinksldjump"/>
            <a:extLst>
              <a:ext uri="{FF2B5EF4-FFF2-40B4-BE49-F238E27FC236}">
                <a16:creationId xmlns:a16="http://schemas.microsoft.com/office/drawing/2014/main" id="{B48544F7-9EBA-3444-4D4B-22BB2863E65C}"/>
              </a:ext>
            </a:extLst>
          </p:cNvPr>
          <p:cNvSpPr/>
          <p:nvPr/>
        </p:nvSpPr>
        <p:spPr>
          <a:xfrm>
            <a:off x="11191796" y="6194949"/>
            <a:ext cx="476743" cy="3184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aphicFrame>
        <p:nvGraphicFramePr>
          <p:cNvPr id="4" name="对象 3">
            <a:extLst>
              <a:ext uri="{FF2B5EF4-FFF2-40B4-BE49-F238E27FC236}">
                <a16:creationId xmlns:a16="http://schemas.microsoft.com/office/drawing/2014/main" id="{BF3601CE-3992-2E8D-DFDA-94562FDF8986}"/>
              </a:ext>
            </a:extLst>
          </p:cNvPr>
          <p:cNvGraphicFramePr>
            <a:graphicFrameLocks noChangeAspect="1"/>
          </p:cNvGraphicFramePr>
          <p:nvPr>
            <p:extLst>
              <p:ext uri="{D42A27DB-BD31-4B8C-83A1-F6EECF244321}">
                <p14:modId xmlns:p14="http://schemas.microsoft.com/office/powerpoint/2010/main" val="3594596499"/>
              </p:ext>
            </p:extLst>
          </p:nvPr>
        </p:nvGraphicFramePr>
        <p:xfrm>
          <a:off x="382186" y="4039122"/>
          <a:ext cx="5207392" cy="799475"/>
        </p:xfrm>
        <a:graphic>
          <a:graphicData uri="http://schemas.openxmlformats.org/presentationml/2006/ole">
            <mc:AlternateContent xmlns:mc="http://schemas.openxmlformats.org/markup-compatibility/2006">
              <mc:Choice xmlns:v="urn:schemas-microsoft-com:vml" Requires="v">
                <p:oleObj name="Visio" r:id="rId6" imgW="3825188" imgH="586822" progId="Visio.Drawing.15">
                  <p:embed/>
                </p:oleObj>
              </mc:Choice>
              <mc:Fallback>
                <p:oleObj name="Visio" r:id="rId6" imgW="3825188" imgH="586822" progId="Visio.Drawing.15">
                  <p:embed/>
                  <p:pic>
                    <p:nvPicPr>
                      <p:cNvPr id="0" name=""/>
                      <p:cNvPicPr/>
                      <p:nvPr/>
                    </p:nvPicPr>
                    <p:blipFill>
                      <a:blip r:embed="rId7"/>
                      <a:stretch>
                        <a:fillRect/>
                      </a:stretch>
                    </p:blipFill>
                    <p:spPr>
                      <a:xfrm>
                        <a:off x="382186" y="4039122"/>
                        <a:ext cx="5207392" cy="799475"/>
                      </a:xfrm>
                      <a:prstGeom prst="rect">
                        <a:avLst/>
                      </a:prstGeom>
                    </p:spPr>
                  </p:pic>
                </p:oleObj>
              </mc:Fallback>
            </mc:AlternateContent>
          </a:graphicData>
        </a:graphic>
      </p:graphicFrame>
      <p:sp>
        <p:nvSpPr>
          <p:cNvPr id="5" name="文本框 4">
            <a:extLst>
              <a:ext uri="{FF2B5EF4-FFF2-40B4-BE49-F238E27FC236}">
                <a16:creationId xmlns:a16="http://schemas.microsoft.com/office/drawing/2014/main" id="{4CEF99D8-21EB-2CEE-E152-5762D34E6B57}"/>
              </a:ext>
            </a:extLst>
          </p:cNvPr>
          <p:cNvSpPr txBox="1"/>
          <p:nvPr/>
        </p:nvSpPr>
        <p:spPr>
          <a:xfrm>
            <a:off x="680172" y="1162592"/>
            <a:ext cx="4611421" cy="2019720"/>
          </a:xfrm>
          <a:prstGeom prst="rect">
            <a:avLst/>
          </a:prstGeom>
          <a:noFill/>
        </p:spPr>
        <p:txBody>
          <a:bodyPr wrap="square" rtlCol="0">
            <a:spAutoFit/>
          </a:bodyPr>
          <a:lstStyle/>
          <a:p>
            <a:r>
              <a:rPr lang="en-US" altLang="zh-CN" sz="2000" b="1" dirty="0"/>
              <a:t>PyQt5</a:t>
            </a:r>
          </a:p>
          <a:p>
            <a:pPr indent="457200">
              <a:lnSpc>
                <a:spcPct val="150000"/>
              </a:lnSpc>
            </a:pPr>
            <a:r>
              <a:rPr lang="en-US" altLang="zh-CN" b="0" i="0" dirty="0">
                <a:solidFill>
                  <a:srgbClr val="2F4F4F"/>
                </a:solidFill>
                <a:effectLst/>
                <a:latin typeface="-apple-system"/>
              </a:rPr>
              <a:t>PyQt5</a:t>
            </a:r>
            <a:r>
              <a:rPr lang="zh-CN" altLang="en-US" b="0" i="0" dirty="0">
                <a:solidFill>
                  <a:srgbClr val="2F4F4F"/>
                </a:solidFill>
                <a:effectLst/>
                <a:latin typeface="-apple-system"/>
              </a:rPr>
              <a:t>是一个用于创建</a:t>
            </a:r>
            <a:r>
              <a:rPr lang="en-US" altLang="zh-CN" b="0" i="0" dirty="0">
                <a:solidFill>
                  <a:srgbClr val="2F4F4F"/>
                </a:solidFill>
                <a:effectLst/>
                <a:latin typeface="-apple-system"/>
              </a:rPr>
              <a:t>GUI</a:t>
            </a:r>
            <a:r>
              <a:rPr lang="zh-CN" altLang="en-US" b="0" i="0" dirty="0">
                <a:solidFill>
                  <a:srgbClr val="2F4F4F"/>
                </a:solidFill>
                <a:effectLst/>
                <a:latin typeface="-apple-system"/>
              </a:rPr>
              <a:t>应用程序的</a:t>
            </a:r>
            <a:r>
              <a:rPr lang="en-US" altLang="zh-CN" b="0" i="0" dirty="0">
                <a:solidFill>
                  <a:srgbClr val="2F4F4F"/>
                </a:solidFill>
                <a:effectLst/>
                <a:latin typeface="-apple-system"/>
              </a:rPr>
              <a:t>Python</a:t>
            </a:r>
            <a:r>
              <a:rPr lang="zh-CN" altLang="en-US" b="0" i="0" dirty="0">
                <a:solidFill>
                  <a:srgbClr val="2F4F4F"/>
                </a:solidFill>
                <a:effectLst/>
                <a:latin typeface="-apple-system"/>
              </a:rPr>
              <a:t>模块。提供了丰富的</a:t>
            </a:r>
            <a:r>
              <a:rPr lang="en-US" altLang="zh-CN" b="0" i="0" dirty="0">
                <a:solidFill>
                  <a:srgbClr val="2F4F4F"/>
                </a:solidFill>
                <a:effectLst/>
                <a:latin typeface="-apple-system"/>
              </a:rPr>
              <a:t>GUI</a:t>
            </a:r>
            <a:r>
              <a:rPr lang="zh-CN" altLang="en-US" b="0" i="0" dirty="0">
                <a:solidFill>
                  <a:srgbClr val="2F4F4F"/>
                </a:solidFill>
                <a:effectLst/>
                <a:latin typeface="-apple-system"/>
              </a:rPr>
              <a:t>组件和功能，且支持多种操作系统（如</a:t>
            </a:r>
            <a:r>
              <a:rPr lang="en-US" altLang="zh-CN" b="0" i="0" dirty="0">
                <a:solidFill>
                  <a:srgbClr val="2F4F4F"/>
                </a:solidFill>
                <a:effectLst/>
                <a:latin typeface="-apple-system"/>
              </a:rPr>
              <a:t>Windows</a:t>
            </a:r>
            <a:r>
              <a:rPr lang="zh-CN" altLang="en-US" b="0" i="0" dirty="0">
                <a:solidFill>
                  <a:srgbClr val="2F4F4F"/>
                </a:solidFill>
                <a:effectLst/>
                <a:latin typeface="-apple-system"/>
              </a:rPr>
              <a:t>、</a:t>
            </a:r>
            <a:r>
              <a:rPr lang="en-US" altLang="zh-CN" b="0" i="0" dirty="0">
                <a:solidFill>
                  <a:srgbClr val="2F4F4F"/>
                </a:solidFill>
                <a:effectLst/>
                <a:latin typeface="-apple-system"/>
              </a:rPr>
              <a:t>Linux</a:t>
            </a:r>
            <a:r>
              <a:rPr lang="zh-CN" altLang="en-US" b="0" i="0" dirty="0">
                <a:solidFill>
                  <a:srgbClr val="2F4F4F"/>
                </a:solidFill>
                <a:effectLst/>
                <a:latin typeface="-apple-system"/>
              </a:rPr>
              <a:t>、</a:t>
            </a:r>
            <a:r>
              <a:rPr lang="en-US" altLang="zh-CN" b="0" i="0" dirty="0">
                <a:solidFill>
                  <a:srgbClr val="2F4F4F"/>
                </a:solidFill>
                <a:effectLst/>
                <a:latin typeface="-apple-system"/>
              </a:rPr>
              <a:t>Mac OS X</a:t>
            </a:r>
            <a:r>
              <a:rPr lang="zh-CN" altLang="en-US" b="0" i="0" dirty="0">
                <a:solidFill>
                  <a:srgbClr val="2F4F4F"/>
                </a:solidFill>
                <a:effectLst/>
                <a:latin typeface="-apple-system"/>
              </a:rPr>
              <a:t>等）。</a:t>
            </a:r>
            <a:endParaRPr lang="zh-CN" altLang="en-US" b="1" dirty="0"/>
          </a:p>
        </p:txBody>
      </p:sp>
      <p:sp>
        <p:nvSpPr>
          <p:cNvPr id="6" name="文本框 5">
            <a:extLst>
              <a:ext uri="{FF2B5EF4-FFF2-40B4-BE49-F238E27FC236}">
                <a16:creationId xmlns:a16="http://schemas.microsoft.com/office/drawing/2014/main" id="{A6CE74A7-60A5-1738-7428-43947DE1E693}"/>
              </a:ext>
            </a:extLst>
          </p:cNvPr>
          <p:cNvSpPr txBox="1"/>
          <p:nvPr/>
        </p:nvSpPr>
        <p:spPr>
          <a:xfrm>
            <a:off x="2148514" y="5072556"/>
            <a:ext cx="1590261" cy="369332"/>
          </a:xfrm>
          <a:prstGeom prst="rect">
            <a:avLst/>
          </a:prstGeom>
          <a:noFill/>
        </p:spPr>
        <p:txBody>
          <a:bodyPr wrap="square" rtlCol="0">
            <a:spAutoFit/>
          </a:bodyPr>
          <a:lstStyle/>
          <a:p>
            <a:r>
              <a:rPr lang="zh-CN" altLang="en-US" dirty="0">
                <a:solidFill>
                  <a:srgbClr val="003399"/>
                </a:solidFill>
              </a:rPr>
              <a:t>系统工作流程</a:t>
            </a:r>
          </a:p>
        </p:txBody>
      </p:sp>
      <p:sp>
        <p:nvSpPr>
          <p:cNvPr id="7" name="文本框 6">
            <a:extLst>
              <a:ext uri="{FF2B5EF4-FFF2-40B4-BE49-F238E27FC236}">
                <a16:creationId xmlns:a16="http://schemas.microsoft.com/office/drawing/2014/main" id="{630F3CB5-5BB0-B902-32DB-AAA280FE48A7}"/>
              </a:ext>
            </a:extLst>
          </p:cNvPr>
          <p:cNvSpPr txBox="1"/>
          <p:nvPr/>
        </p:nvSpPr>
        <p:spPr>
          <a:xfrm>
            <a:off x="6095998" y="1131787"/>
            <a:ext cx="4293705" cy="1296445"/>
          </a:xfrm>
          <a:prstGeom prst="rect">
            <a:avLst/>
          </a:prstGeom>
          <a:noFill/>
        </p:spPr>
        <p:txBody>
          <a:bodyPr wrap="square" rtlCol="0">
            <a:spAutoFit/>
          </a:bodyPr>
          <a:lstStyle/>
          <a:p>
            <a:pPr indent="457200">
              <a:lnSpc>
                <a:spcPct val="150000"/>
              </a:lnSpc>
            </a:pPr>
            <a:r>
              <a:rPr lang="zh-CN" altLang="en-US" dirty="0">
                <a:solidFill>
                  <a:srgbClr val="2F4F4F"/>
                </a:solidFill>
                <a:latin typeface="-apple-system"/>
              </a:rPr>
              <a:t>交互界面包括输入框、交互按键、聊天框。用户在输入框中发送问题，在聊天框中显示系统的回答。</a:t>
            </a:r>
            <a:endParaRPr lang="en-US" altLang="zh-CN" dirty="0">
              <a:solidFill>
                <a:srgbClr val="2F4F4F"/>
              </a:solidFill>
              <a:latin typeface="-apple-system"/>
            </a:endParaRPr>
          </a:p>
        </p:txBody>
      </p:sp>
      <p:pic>
        <p:nvPicPr>
          <p:cNvPr id="12" name="图片 11">
            <a:extLst>
              <a:ext uri="{FF2B5EF4-FFF2-40B4-BE49-F238E27FC236}">
                <a16:creationId xmlns:a16="http://schemas.microsoft.com/office/drawing/2014/main" id="{B5049065-4F99-474F-6703-1A4D6D5F9B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59605" y="2745313"/>
            <a:ext cx="3987244" cy="2925807"/>
          </a:xfrm>
          <a:prstGeom prst="rect">
            <a:avLst/>
          </a:prstGeom>
        </p:spPr>
      </p:pic>
      <p:sp>
        <p:nvSpPr>
          <p:cNvPr id="3" name="文本框 2">
            <a:extLst>
              <a:ext uri="{FF2B5EF4-FFF2-40B4-BE49-F238E27FC236}">
                <a16:creationId xmlns:a16="http://schemas.microsoft.com/office/drawing/2014/main" id="{AE0743E7-D244-15B8-A8C6-FA68AA48F343}"/>
              </a:ext>
            </a:extLst>
          </p:cNvPr>
          <p:cNvSpPr txBox="1"/>
          <p:nvPr/>
        </p:nvSpPr>
        <p:spPr>
          <a:xfrm>
            <a:off x="7714418" y="5984864"/>
            <a:ext cx="1967948" cy="369332"/>
          </a:xfrm>
          <a:prstGeom prst="rect">
            <a:avLst/>
          </a:prstGeom>
          <a:noFill/>
        </p:spPr>
        <p:txBody>
          <a:bodyPr wrap="square" rtlCol="0">
            <a:spAutoFit/>
          </a:bodyPr>
          <a:lstStyle/>
          <a:p>
            <a:r>
              <a:rPr lang="zh-CN" altLang="en-US" dirty="0">
                <a:solidFill>
                  <a:srgbClr val="003399"/>
                </a:solidFill>
              </a:rPr>
              <a:t>交互系统界面</a:t>
            </a:r>
          </a:p>
        </p:txBody>
      </p:sp>
      <p:cxnSp>
        <p:nvCxnSpPr>
          <p:cNvPr id="8" name="直接连接符 7">
            <a:extLst>
              <a:ext uri="{FF2B5EF4-FFF2-40B4-BE49-F238E27FC236}">
                <a16:creationId xmlns:a16="http://schemas.microsoft.com/office/drawing/2014/main" id="{53477F76-A161-E1A3-D774-1F39637D50AE}"/>
              </a:ext>
            </a:extLst>
          </p:cNvPr>
          <p:cNvCxnSpPr>
            <a:cxnSpLocks/>
          </p:cNvCxnSpPr>
          <p:nvPr/>
        </p:nvCxnSpPr>
        <p:spPr>
          <a:xfrm>
            <a:off x="404060" y="1213367"/>
            <a:ext cx="0" cy="1900894"/>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2B340CB2-44E4-D0EF-1DF5-6FF6BFB3DB6E}"/>
              </a:ext>
            </a:extLst>
          </p:cNvPr>
          <p:cNvCxnSpPr>
            <a:cxnSpLocks/>
          </p:cNvCxnSpPr>
          <p:nvPr/>
        </p:nvCxnSpPr>
        <p:spPr>
          <a:xfrm>
            <a:off x="5899214" y="1294993"/>
            <a:ext cx="0" cy="1199500"/>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6047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par>
                                <p:cTn id="8" presetID="6" presetClass="entr" presetSubtype="16"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circle(in)">
                                      <p:cBhvr>
                                        <p:cTn id="10" dur="20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500"/>
                                        <p:tgtEl>
                                          <p:spTgt spid="4"/>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randombar(horizont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down)">
                                      <p:cBhvr>
                                        <p:cTn id="23" dur="500"/>
                                        <p:tgtEl>
                                          <p:spTgt spid="7"/>
                                        </p:tgtEl>
                                      </p:cBhvr>
                                    </p:animEffect>
                                  </p:childTnLst>
                                </p:cTn>
                              </p:par>
                              <p:par>
                                <p:cTn id="24" presetID="22" presetClass="entr" presetSubtype="4"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down)">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wipe(down)">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3"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673</TotalTime>
  <Words>756</Words>
  <Application>Microsoft Office PowerPoint</Application>
  <PresentationFormat>宽屏</PresentationFormat>
  <Paragraphs>105</Paragraphs>
  <Slides>19</Slides>
  <Notes>4</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19</vt:i4>
      </vt:variant>
    </vt:vector>
  </HeadingPairs>
  <TitlesOfParts>
    <vt:vector size="29" baseType="lpstr">
      <vt:lpstr>-apple-system</vt:lpstr>
      <vt:lpstr>等线</vt:lpstr>
      <vt:lpstr>等线 Light</vt:lpstr>
      <vt:lpstr>方正舒体</vt:lpstr>
      <vt:lpstr>黑体</vt:lpstr>
      <vt:lpstr>微软雅黑</vt:lpstr>
      <vt:lpstr>Arial</vt:lpstr>
      <vt:lpstr>Arial Black</vt:lpstr>
      <vt:lpstr>Office 主题​​</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 RM</dc:creator>
  <cp:lastModifiedBy>梓轩 李</cp:lastModifiedBy>
  <cp:revision>518</cp:revision>
  <dcterms:created xsi:type="dcterms:W3CDTF">2020-10-17T06:54:58Z</dcterms:created>
  <dcterms:modified xsi:type="dcterms:W3CDTF">2023-05-26T15:25:18Z</dcterms:modified>
</cp:coreProperties>
</file>

<file path=docProps/thumbnail.jpeg>
</file>